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9"/>
  </p:notesMasterIdLst>
  <p:sldIdLst>
    <p:sldId id="293" r:id="rId3"/>
    <p:sldId id="318" r:id="rId4"/>
    <p:sldId id="319" r:id="rId5"/>
    <p:sldId id="256" r:id="rId6"/>
    <p:sldId id="257" r:id="rId7"/>
    <p:sldId id="320" r:id="rId8"/>
    <p:sldId id="260" r:id="rId9"/>
    <p:sldId id="281" r:id="rId10"/>
    <p:sldId id="264" r:id="rId11"/>
    <p:sldId id="282" r:id="rId12"/>
    <p:sldId id="258" r:id="rId13"/>
    <p:sldId id="283" r:id="rId14"/>
    <p:sldId id="284" r:id="rId15"/>
    <p:sldId id="285" r:id="rId16"/>
    <p:sldId id="286" r:id="rId17"/>
    <p:sldId id="280" r:id="rId18"/>
    <p:sldId id="327" r:id="rId19"/>
    <p:sldId id="328" r:id="rId20"/>
    <p:sldId id="333" r:id="rId21"/>
    <p:sldId id="334" r:id="rId22"/>
    <p:sldId id="335" r:id="rId23"/>
    <p:sldId id="329" r:id="rId24"/>
    <p:sldId id="330" r:id="rId25"/>
    <p:sldId id="287" r:id="rId26"/>
    <p:sldId id="332" r:id="rId27"/>
    <p:sldId id="343" r:id="rId28"/>
    <p:sldId id="344" r:id="rId29"/>
    <p:sldId id="345" r:id="rId30"/>
    <p:sldId id="346" r:id="rId31"/>
    <p:sldId id="338" r:id="rId32"/>
    <p:sldId id="336" r:id="rId33"/>
    <p:sldId id="339" r:id="rId34"/>
    <p:sldId id="340" r:id="rId35"/>
    <p:sldId id="341" r:id="rId36"/>
    <p:sldId id="342" r:id="rId37"/>
    <p:sldId id="263" r:id="rId38"/>
    <p:sldId id="347" r:id="rId39"/>
    <p:sldId id="265" r:id="rId40"/>
    <p:sldId id="348" r:id="rId41"/>
    <p:sldId id="349" r:id="rId42"/>
    <p:sldId id="356" r:id="rId43"/>
    <p:sldId id="357" r:id="rId44"/>
    <p:sldId id="358" r:id="rId45"/>
    <p:sldId id="350" r:id="rId46"/>
    <p:sldId id="359" r:id="rId47"/>
    <p:sldId id="351" r:id="rId48"/>
    <p:sldId id="373" r:id="rId49"/>
    <p:sldId id="270" r:id="rId50"/>
    <p:sldId id="288" r:id="rId51"/>
    <p:sldId id="271" r:id="rId52"/>
    <p:sldId id="290" r:id="rId53"/>
    <p:sldId id="291" r:id="rId54"/>
    <p:sldId id="292" r:id="rId55"/>
    <p:sldId id="267" r:id="rId56"/>
    <p:sldId id="289" r:id="rId57"/>
    <p:sldId id="272" r:id="rId58"/>
    <p:sldId id="360" r:id="rId59"/>
    <p:sldId id="273" r:id="rId60"/>
    <p:sldId id="276" r:id="rId61"/>
    <p:sldId id="277" r:id="rId62"/>
    <p:sldId id="278" r:id="rId63"/>
    <p:sldId id="279" r:id="rId64"/>
    <p:sldId id="274" r:id="rId65"/>
    <p:sldId id="378" r:id="rId66"/>
    <p:sldId id="379" r:id="rId67"/>
    <p:sldId id="377" r:id="rId6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9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4BB119-EB3F-4BA4-B33F-E8C9FAAD5A06}"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s-ES"/>
        </a:p>
      </dgm:t>
    </dgm:pt>
    <dgm:pt modelId="{B28C676B-D218-4E21-82FD-F6DCEC4BD43B}">
      <dgm:prSet phldrT="[Texto]" custT="1"/>
      <dgm:spPr>
        <a:scene3d>
          <a:camera prst="orthographicFront"/>
          <a:lightRig rig="threePt" dir="t"/>
        </a:scene3d>
        <a:sp3d>
          <a:bevelT w="165100" prst="coolSlant"/>
        </a:sp3d>
      </dgm:spPr>
      <dgm:t>
        <a:bodyPr/>
        <a:lstStyle/>
        <a:p>
          <a:r>
            <a:rPr lang="es-ES" sz="2000" b="1" cap="none" spc="50" dirty="0">
              <a:ln w="0"/>
              <a:effectLst>
                <a:innerShdw blurRad="63500" dist="50800" dir="13500000">
                  <a:srgbClr val="000000">
                    <a:alpha val="50000"/>
                  </a:srgbClr>
                </a:innerShdw>
              </a:effectLst>
            </a:rPr>
            <a:t>DETERMINADOS</a:t>
          </a:r>
          <a:endParaRPr lang="es-ES" sz="2500" b="1" cap="none" spc="50" dirty="0">
            <a:ln w="0"/>
            <a:effectLst>
              <a:innerShdw blurRad="63500" dist="50800" dir="13500000">
                <a:srgbClr val="000000">
                  <a:alpha val="50000"/>
                </a:srgbClr>
              </a:innerShdw>
            </a:effectLst>
          </a:endParaRPr>
        </a:p>
      </dgm:t>
    </dgm:pt>
    <dgm:pt modelId="{F4FA97F6-3EEA-4AA0-B88E-CA17E8A28796}" type="parTrans" cxnId="{37F1A2D1-CD37-49E1-962E-D8C77AFF40F6}">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09AC2AE1-E38E-4F43-A049-9E51FD4FA315}" type="sibTrans" cxnId="{37F1A2D1-CD37-49E1-962E-D8C77AFF40F6}">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2012CC03-B757-490A-91A4-4E809ED4CED3}" type="asst">
      <dgm:prSet phldrT="[Texto]" custT="1"/>
      <dgm:spPr>
        <a:scene3d>
          <a:camera prst="orthographicFront"/>
          <a:lightRig rig="threePt" dir="t"/>
        </a:scene3d>
        <a:sp3d>
          <a:bevelT w="165100" prst="coolSlant"/>
        </a:sp3d>
      </dgm:spPr>
      <dgm:t>
        <a:bodyPr/>
        <a:lstStyle/>
        <a:p>
          <a:r>
            <a:rPr lang="es-ES" sz="2400" b="1" cap="none" spc="50">
              <a:ln w="0"/>
              <a:effectLst>
                <a:innerShdw blurRad="63500" dist="50800" dir="13500000">
                  <a:srgbClr val="000000">
                    <a:alpha val="50000"/>
                  </a:srgbClr>
                </a:innerShdw>
              </a:effectLst>
            </a:rPr>
            <a:t>FOR</a:t>
          </a:r>
          <a:endParaRPr lang="es-ES" sz="2400" b="1" cap="none" spc="50" dirty="0">
            <a:ln w="0"/>
            <a:effectLst>
              <a:innerShdw blurRad="63500" dist="50800" dir="13500000">
                <a:srgbClr val="000000">
                  <a:alpha val="50000"/>
                </a:srgbClr>
              </a:innerShdw>
            </a:effectLst>
          </a:endParaRPr>
        </a:p>
      </dgm:t>
    </dgm:pt>
    <dgm:pt modelId="{71F24BB2-4B01-41B7-9EF5-607AF84304C2}" type="parTrans" cxnId="{A7369AD8-4FB2-4A5C-9F81-162FB9D97EF9}">
      <dgm:prSet/>
      <dgm:spPr>
        <a:scene3d>
          <a:camera prst="orthographicFront"/>
          <a:lightRig rig="threePt" dir="t"/>
        </a:scene3d>
        <a:sp3d>
          <a:bevelT w="165100" prst="coolSlant"/>
        </a:sp3d>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D3E748FE-5139-48A5-A3DF-6F77E48AD87C}" type="sibTrans" cxnId="{A7369AD8-4FB2-4A5C-9F81-162FB9D97EF9}">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3320CD0F-67A6-4ACB-8E13-B56409CA38D0}">
      <dgm:prSet phldrT="[Texto]" custT="1"/>
      <dgm:spPr>
        <a:scene3d>
          <a:camera prst="orthographicFront"/>
          <a:lightRig rig="threePt" dir="t"/>
        </a:scene3d>
        <a:sp3d>
          <a:bevelT w="165100" prst="coolSlant"/>
        </a:sp3d>
      </dgm:spPr>
      <dgm:t>
        <a:bodyPr/>
        <a:lstStyle/>
        <a:p>
          <a:r>
            <a:rPr lang="es-ES" sz="2000" b="1" cap="none" spc="50">
              <a:ln w="0"/>
              <a:effectLst>
                <a:innerShdw blurRad="63500" dist="50800" dir="13500000">
                  <a:srgbClr val="000000">
                    <a:alpha val="50000"/>
                  </a:srgbClr>
                </a:innerShdw>
              </a:effectLst>
            </a:rPr>
            <a:t>INDETERMINADOS</a:t>
          </a:r>
          <a:endParaRPr lang="es-ES" sz="2100" b="1" cap="none" spc="50" dirty="0">
            <a:ln w="0"/>
            <a:effectLst>
              <a:innerShdw blurRad="63500" dist="50800" dir="13500000">
                <a:srgbClr val="000000">
                  <a:alpha val="50000"/>
                </a:srgbClr>
              </a:innerShdw>
            </a:effectLst>
          </a:endParaRPr>
        </a:p>
      </dgm:t>
    </dgm:pt>
    <dgm:pt modelId="{09961896-8D0B-4403-9C0C-D742E8FFA579}" type="parTrans" cxnId="{C380D8D4-5F6C-4C1D-B8AE-6AA8D486F86D}">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5D17308E-859E-4FAD-A584-A6D729DF77D2}" type="sibTrans" cxnId="{C380D8D4-5F6C-4C1D-B8AE-6AA8D486F86D}">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A601ACD5-EFAD-414D-874A-76146DC8DD9C}">
      <dgm:prSet phldrT="[Texto]" custT="1"/>
      <dgm:spPr>
        <a:scene3d>
          <a:camera prst="orthographicFront"/>
          <a:lightRig rig="threePt" dir="t"/>
        </a:scene3d>
        <a:sp3d>
          <a:bevelT w="165100" prst="coolSlant"/>
        </a:sp3d>
      </dgm:spPr>
      <dgm:t>
        <a:bodyPr/>
        <a:lstStyle/>
        <a:p>
          <a:r>
            <a:rPr lang="es-ES" sz="2000" b="1" cap="none" spc="50">
              <a:ln w="0"/>
              <a:effectLst>
                <a:innerShdw blurRad="63500" dist="50800" dir="13500000">
                  <a:srgbClr val="000000">
                    <a:alpha val="50000"/>
                  </a:srgbClr>
                </a:innerShdw>
              </a:effectLst>
            </a:rPr>
            <a:t>WHILE</a:t>
          </a:r>
          <a:endParaRPr lang="es-ES" sz="2000" b="1" cap="none" spc="50" dirty="0">
            <a:ln w="0"/>
            <a:effectLst>
              <a:innerShdw blurRad="63500" dist="50800" dir="13500000">
                <a:srgbClr val="000000">
                  <a:alpha val="50000"/>
                </a:srgbClr>
              </a:innerShdw>
            </a:effectLst>
          </a:endParaRPr>
        </a:p>
      </dgm:t>
    </dgm:pt>
    <dgm:pt modelId="{EC56A50F-8947-4470-B173-1FFCAAA2C0C4}" type="parTrans" cxnId="{1EC18946-CF43-4FD9-A84B-924DFF5CA8CF}">
      <dgm:prSet/>
      <dgm:spPr>
        <a:scene3d>
          <a:camera prst="orthographicFront"/>
          <a:lightRig rig="threePt" dir="t"/>
        </a:scene3d>
        <a:sp3d>
          <a:bevelT w="165100" prst="coolSlant"/>
        </a:sp3d>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90280ADE-6501-42C3-8572-AF80D47DDD08}" type="sibTrans" cxnId="{1EC18946-CF43-4FD9-A84B-924DFF5CA8CF}">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681983E8-8D66-4D37-9CD8-AA37193049C8}">
      <dgm:prSet phldrT="[Texto]" custT="1"/>
      <dgm:spPr>
        <a:scene3d>
          <a:camera prst="orthographicFront"/>
          <a:lightRig rig="threePt" dir="t"/>
        </a:scene3d>
        <a:sp3d>
          <a:bevelT w="165100" prst="coolSlant"/>
        </a:sp3d>
      </dgm:spPr>
      <dgm:t>
        <a:bodyPr/>
        <a:lstStyle/>
        <a:p>
          <a:r>
            <a:rPr lang="es-ES" sz="2000" b="1" cap="none" spc="50">
              <a:ln w="0"/>
              <a:effectLst>
                <a:innerShdw blurRad="63500" dist="50800" dir="13500000">
                  <a:srgbClr val="000000">
                    <a:alpha val="50000"/>
                  </a:srgbClr>
                </a:innerShdw>
              </a:effectLst>
            </a:rPr>
            <a:t>DO WHILE</a:t>
          </a:r>
          <a:endParaRPr lang="es-ES" sz="2000" b="1" cap="none" spc="50" dirty="0">
            <a:ln w="0"/>
            <a:effectLst>
              <a:innerShdw blurRad="63500" dist="50800" dir="13500000">
                <a:srgbClr val="000000">
                  <a:alpha val="50000"/>
                </a:srgbClr>
              </a:innerShdw>
            </a:effectLst>
          </a:endParaRPr>
        </a:p>
      </dgm:t>
    </dgm:pt>
    <dgm:pt modelId="{DA26702D-54CD-4D48-82D7-C27FC500955B}" type="parTrans" cxnId="{43ED0C97-4CAA-4ED8-92A9-96DFD2D7E128}">
      <dgm:prSet/>
      <dgm:spPr>
        <a:scene3d>
          <a:camera prst="orthographicFront"/>
          <a:lightRig rig="threePt" dir="t"/>
        </a:scene3d>
        <a:sp3d>
          <a:bevelT w="165100" prst="coolSlant"/>
        </a:sp3d>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9D4452E3-B862-48F6-94EC-F815E7FFC140}" type="sibTrans" cxnId="{43ED0C97-4CAA-4ED8-92A9-96DFD2D7E128}">
      <dgm:prSet/>
      <dgm:spPr/>
      <dgm:t>
        <a:bodyPr/>
        <a:lstStyle/>
        <a:p>
          <a:endParaRPr lang="es-ES" b="1" cap="none" spc="50">
            <a:ln w="0"/>
            <a:solidFill>
              <a:schemeClr val="bg2"/>
            </a:solidFill>
            <a:effectLst>
              <a:innerShdw blurRad="63500" dist="50800" dir="13500000">
                <a:srgbClr val="000000">
                  <a:alpha val="50000"/>
                </a:srgbClr>
              </a:innerShdw>
            </a:effectLst>
          </a:endParaRPr>
        </a:p>
      </dgm:t>
    </dgm:pt>
    <dgm:pt modelId="{33A7B195-3D2D-4E3F-8A72-A23BEB64D100}" type="pres">
      <dgm:prSet presAssocID="{7E4BB119-EB3F-4BA4-B33F-E8C9FAAD5A06}" presName="hierChild1" presStyleCnt="0">
        <dgm:presLayoutVars>
          <dgm:orgChart val="1"/>
          <dgm:chPref val="1"/>
          <dgm:dir/>
          <dgm:animOne val="branch"/>
          <dgm:animLvl val="lvl"/>
          <dgm:resizeHandles/>
        </dgm:presLayoutVars>
      </dgm:prSet>
      <dgm:spPr/>
    </dgm:pt>
    <dgm:pt modelId="{07B799FD-A2D6-4A2B-8B6F-233FDCD71415}" type="pres">
      <dgm:prSet presAssocID="{B28C676B-D218-4E21-82FD-F6DCEC4BD43B}" presName="hierRoot1" presStyleCnt="0">
        <dgm:presLayoutVars>
          <dgm:hierBranch val="init"/>
        </dgm:presLayoutVars>
      </dgm:prSet>
      <dgm:spPr>
        <a:scene3d>
          <a:camera prst="orthographicFront"/>
          <a:lightRig rig="threePt" dir="t"/>
        </a:scene3d>
        <a:sp3d>
          <a:bevelT w="165100" prst="coolSlant"/>
        </a:sp3d>
      </dgm:spPr>
    </dgm:pt>
    <dgm:pt modelId="{19C4D33C-FA02-4EF2-BD61-BA348D630CA6}" type="pres">
      <dgm:prSet presAssocID="{B28C676B-D218-4E21-82FD-F6DCEC4BD43B}" presName="rootComposite1" presStyleCnt="0"/>
      <dgm:spPr>
        <a:scene3d>
          <a:camera prst="orthographicFront"/>
          <a:lightRig rig="threePt" dir="t"/>
        </a:scene3d>
        <a:sp3d>
          <a:bevelT w="165100" prst="coolSlant"/>
        </a:sp3d>
      </dgm:spPr>
    </dgm:pt>
    <dgm:pt modelId="{3446A30D-B664-4844-8E06-38806212F009}" type="pres">
      <dgm:prSet presAssocID="{B28C676B-D218-4E21-82FD-F6DCEC4BD43B}" presName="rootText1" presStyleLbl="node0" presStyleIdx="0" presStyleCnt="2" custScaleX="179494">
        <dgm:presLayoutVars>
          <dgm:chPref val="3"/>
        </dgm:presLayoutVars>
      </dgm:prSet>
      <dgm:spPr/>
    </dgm:pt>
    <dgm:pt modelId="{C203388F-9E63-497A-B0FA-DACB3CF4E039}" type="pres">
      <dgm:prSet presAssocID="{B28C676B-D218-4E21-82FD-F6DCEC4BD43B}" presName="rootConnector1" presStyleLbl="node1" presStyleIdx="0" presStyleCnt="0"/>
      <dgm:spPr/>
    </dgm:pt>
    <dgm:pt modelId="{E3BCCEC0-4CE3-4A30-B4EB-56D07943D6CE}" type="pres">
      <dgm:prSet presAssocID="{B28C676B-D218-4E21-82FD-F6DCEC4BD43B}" presName="hierChild2" presStyleCnt="0"/>
      <dgm:spPr>
        <a:scene3d>
          <a:camera prst="orthographicFront"/>
          <a:lightRig rig="threePt" dir="t"/>
        </a:scene3d>
        <a:sp3d>
          <a:bevelT w="165100" prst="coolSlant"/>
        </a:sp3d>
      </dgm:spPr>
    </dgm:pt>
    <dgm:pt modelId="{51910C33-E143-48B9-97C9-3E41AF9AE8BE}" type="pres">
      <dgm:prSet presAssocID="{B28C676B-D218-4E21-82FD-F6DCEC4BD43B}" presName="hierChild3" presStyleCnt="0"/>
      <dgm:spPr>
        <a:scene3d>
          <a:camera prst="orthographicFront"/>
          <a:lightRig rig="threePt" dir="t"/>
        </a:scene3d>
        <a:sp3d>
          <a:bevelT w="165100" prst="coolSlant"/>
        </a:sp3d>
      </dgm:spPr>
    </dgm:pt>
    <dgm:pt modelId="{5C9B3EE8-0EBD-466F-AE87-FC04D17964F9}" type="pres">
      <dgm:prSet presAssocID="{71F24BB2-4B01-41B7-9EF5-607AF84304C2}" presName="Name111" presStyleLbl="parChTrans1D2" presStyleIdx="0" presStyleCnt="3"/>
      <dgm:spPr/>
    </dgm:pt>
    <dgm:pt modelId="{04F8DF5E-FA03-43B4-8A64-A5549449BD61}" type="pres">
      <dgm:prSet presAssocID="{2012CC03-B757-490A-91A4-4E809ED4CED3}" presName="hierRoot3" presStyleCnt="0">
        <dgm:presLayoutVars>
          <dgm:hierBranch val="init"/>
        </dgm:presLayoutVars>
      </dgm:prSet>
      <dgm:spPr>
        <a:scene3d>
          <a:camera prst="orthographicFront"/>
          <a:lightRig rig="threePt" dir="t"/>
        </a:scene3d>
        <a:sp3d>
          <a:bevelT w="165100" prst="coolSlant"/>
        </a:sp3d>
      </dgm:spPr>
    </dgm:pt>
    <dgm:pt modelId="{EA52C407-0870-489F-8D42-079D0D041B3F}" type="pres">
      <dgm:prSet presAssocID="{2012CC03-B757-490A-91A4-4E809ED4CED3}" presName="rootComposite3" presStyleCnt="0"/>
      <dgm:spPr>
        <a:scene3d>
          <a:camera prst="orthographicFront"/>
          <a:lightRig rig="threePt" dir="t"/>
        </a:scene3d>
        <a:sp3d>
          <a:bevelT w="165100" prst="coolSlant"/>
        </a:sp3d>
      </dgm:spPr>
    </dgm:pt>
    <dgm:pt modelId="{9A073345-703E-4AA5-9B8C-4809F68E54A0}" type="pres">
      <dgm:prSet presAssocID="{2012CC03-B757-490A-91A4-4E809ED4CED3}" presName="rootText3" presStyleLbl="asst1" presStyleIdx="0" presStyleCnt="1">
        <dgm:presLayoutVars>
          <dgm:chPref val="3"/>
        </dgm:presLayoutVars>
      </dgm:prSet>
      <dgm:spPr/>
    </dgm:pt>
    <dgm:pt modelId="{A694ADD7-B0B6-4649-B635-FE12B675A9A2}" type="pres">
      <dgm:prSet presAssocID="{2012CC03-B757-490A-91A4-4E809ED4CED3}" presName="rootConnector3" presStyleLbl="asst1" presStyleIdx="0" presStyleCnt="1"/>
      <dgm:spPr/>
    </dgm:pt>
    <dgm:pt modelId="{09C403B8-7E9D-463F-9992-7B8D2072198E}" type="pres">
      <dgm:prSet presAssocID="{2012CC03-B757-490A-91A4-4E809ED4CED3}" presName="hierChild6" presStyleCnt="0"/>
      <dgm:spPr>
        <a:scene3d>
          <a:camera prst="orthographicFront"/>
          <a:lightRig rig="threePt" dir="t"/>
        </a:scene3d>
        <a:sp3d>
          <a:bevelT w="165100" prst="coolSlant"/>
        </a:sp3d>
      </dgm:spPr>
    </dgm:pt>
    <dgm:pt modelId="{671D93A0-B39E-4760-B4F3-4EF0F8D77744}" type="pres">
      <dgm:prSet presAssocID="{2012CC03-B757-490A-91A4-4E809ED4CED3}" presName="hierChild7" presStyleCnt="0"/>
      <dgm:spPr>
        <a:scene3d>
          <a:camera prst="orthographicFront"/>
          <a:lightRig rig="threePt" dir="t"/>
        </a:scene3d>
        <a:sp3d>
          <a:bevelT w="165100" prst="coolSlant"/>
        </a:sp3d>
      </dgm:spPr>
    </dgm:pt>
    <dgm:pt modelId="{A72FE5BE-C794-46AE-9848-7C11FD56EB3D}" type="pres">
      <dgm:prSet presAssocID="{3320CD0F-67A6-4ACB-8E13-B56409CA38D0}" presName="hierRoot1" presStyleCnt="0">
        <dgm:presLayoutVars>
          <dgm:hierBranch val="init"/>
        </dgm:presLayoutVars>
      </dgm:prSet>
      <dgm:spPr>
        <a:scene3d>
          <a:camera prst="orthographicFront"/>
          <a:lightRig rig="threePt" dir="t"/>
        </a:scene3d>
        <a:sp3d>
          <a:bevelT w="165100" prst="coolSlant"/>
        </a:sp3d>
      </dgm:spPr>
    </dgm:pt>
    <dgm:pt modelId="{7E0E21BB-E1D5-4E31-9A80-8C10D761FDB4}" type="pres">
      <dgm:prSet presAssocID="{3320CD0F-67A6-4ACB-8E13-B56409CA38D0}" presName="rootComposite1" presStyleCnt="0"/>
      <dgm:spPr>
        <a:scene3d>
          <a:camera prst="orthographicFront"/>
          <a:lightRig rig="threePt" dir="t"/>
        </a:scene3d>
        <a:sp3d>
          <a:bevelT w="165100" prst="coolSlant"/>
        </a:sp3d>
      </dgm:spPr>
    </dgm:pt>
    <dgm:pt modelId="{B945A8AF-860B-46F8-8A2E-67FCB2F01CA7}" type="pres">
      <dgm:prSet presAssocID="{3320CD0F-67A6-4ACB-8E13-B56409CA38D0}" presName="rootText1" presStyleLbl="node0" presStyleIdx="1" presStyleCnt="2" custScaleX="167751" custScaleY="96433" custLinFactNeighborX="1603" custLinFactNeighborY="1991">
        <dgm:presLayoutVars>
          <dgm:chPref val="3"/>
        </dgm:presLayoutVars>
      </dgm:prSet>
      <dgm:spPr/>
    </dgm:pt>
    <dgm:pt modelId="{023729EC-34FA-41C2-A5E3-3C01FD8E3BC1}" type="pres">
      <dgm:prSet presAssocID="{3320CD0F-67A6-4ACB-8E13-B56409CA38D0}" presName="rootConnector1" presStyleLbl="node1" presStyleIdx="0" presStyleCnt="0"/>
      <dgm:spPr/>
    </dgm:pt>
    <dgm:pt modelId="{49B8B3A5-D4A9-491F-B038-45E0A1A7918E}" type="pres">
      <dgm:prSet presAssocID="{3320CD0F-67A6-4ACB-8E13-B56409CA38D0}" presName="hierChild2" presStyleCnt="0"/>
      <dgm:spPr>
        <a:scene3d>
          <a:camera prst="orthographicFront"/>
          <a:lightRig rig="threePt" dir="t"/>
        </a:scene3d>
        <a:sp3d>
          <a:bevelT w="165100" prst="coolSlant"/>
        </a:sp3d>
      </dgm:spPr>
    </dgm:pt>
    <dgm:pt modelId="{759395B1-CA59-4FE4-8026-02151346DB47}" type="pres">
      <dgm:prSet presAssocID="{EC56A50F-8947-4470-B173-1FFCAAA2C0C4}" presName="Name37" presStyleLbl="parChTrans1D2" presStyleIdx="1" presStyleCnt="3"/>
      <dgm:spPr/>
    </dgm:pt>
    <dgm:pt modelId="{C9148B80-B03F-4661-B91D-0790F41E0C89}" type="pres">
      <dgm:prSet presAssocID="{A601ACD5-EFAD-414D-874A-76146DC8DD9C}" presName="hierRoot2" presStyleCnt="0">
        <dgm:presLayoutVars>
          <dgm:hierBranch val="init"/>
        </dgm:presLayoutVars>
      </dgm:prSet>
      <dgm:spPr>
        <a:scene3d>
          <a:camera prst="orthographicFront"/>
          <a:lightRig rig="threePt" dir="t"/>
        </a:scene3d>
        <a:sp3d>
          <a:bevelT w="165100" prst="coolSlant"/>
        </a:sp3d>
      </dgm:spPr>
    </dgm:pt>
    <dgm:pt modelId="{14A17E22-F2DC-4AF2-8BD6-A23739CE40AB}" type="pres">
      <dgm:prSet presAssocID="{A601ACD5-EFAD-414D-874A-76146DC8DD9C}" presName="rootComposite" presStyleCnt="0"/>
      <dgm:spPr>
        <a:scene3d>
          <a:camera prst="orthographicFront"/>
          <a:lightRig rig="threePt" dir="t"/>
        </a:scene3d>
        <a:sp3d>
          <a:bevelT w="165100" prst="coolSlant"/>
        </a:sp3d>
      </dgm:spPr>
    </dgm:pt>
    <dgm:pt modelId="{5715A041-422C-4FD0-8925-2417C27255CE}" type="pres">
      <dgm:prSet presAssocID="{A601ACD5-EFAD-414D-874A-76146DC8DD9C}" presName="rootText" presStyleLbl="node2" presStyleIdx="0" presStyleCnt="2">
        <dgm:presLayoutVars>
          <dgm:chPref val="3"/>
        </dgm:presLayoutVars>
      </dgm:prSet>
      <dgm:spPr/>
    </dgm:pt>
    <dgm:pt modelId="{FE8F2F59-24A3-40B1-B2CC-B5861797C6BB}" type="pres">
      <dgm:prSet presAssocID="{A601ACD5-EFAD-414D-874A-76146DC8DD9C}" presName="rootConnector" presStyleLbl="node2" presStyleIdx="0" presStyleCnt="2"/>
      <dgm:spPr/>
    </dgm:pt>
    <dgm:pt modelId="{ACD97E5A-C064-495B-8BC4-2CD418536F1C}" type="pres">
      <dgm:prSet presAssocID="{A601ACD5-EFAD-414D-874A-76146DC8DD9C}" presName="hierChild4" presStyleCnt="0"/>
      <dgm:spPr>
        <a:scene3d>
          <a:camera prst="orthographicFront"/>
          <a:lightRig rig="threePt" dir="t"/>
        </a:scene3d>
        <a:sp3d>
          <a:bevelT w="165100" prst="coolSlant"/>
        </a:sp3d>
      </dgm:spPr>
    </dgm:pt>
    <dgm:pt modelId="{67AA325E-487A-4721-9A64-253CCC6A3E09}" type="pres">
      <dgm:prSet presAssocID="{A601ACD5-EFAD-414D-874A-76146DC8DD9C}" presName="hierChild5" presStyleCnt="0"/>
      <dgm:spPr>
        <a:scene3d>
          <a:camera prst="orthographicFront"/>
          <a:lightRig rig="threePt" dir="t"/>
        </a:scene3d>
        <a:sp3d>
          <a:bevelT w="165100" prst="coolSlant"/>
        </a:sp3d>
      </dgm:spPr>
    </dgm:pt>
    <dgm:pt modelId="{59D1CF2A-35CE-459E-AB2A-3CBC47C8AA4C}" type="pres">
      <dgm:prSet presAssocID="{DA26702D-54CD-4D48-82D7-C27FC500955B}" presName="Name37" presStyleLbl="parChTrans1D2" presStyleIdx="2" presStyleCnt="3"/>
      <dgm:spPr/>
    </dgm:pt>
    <dgm:pt modelId="{D41F29F6-6670-4DF1-B4E4-02997F631651}" type="pres">
      <dgm:prSet presAssocID="{681983E8-8D66-4D37-9CD8-AA37193049C8}" presName="hierRoot2" presStyleCnt="0">
        <dgm:presLayoutVars>
          <dgm:hierBranch val="init"/>
        </dgm:presLayoutVars>
      </dgm:prSet>
      <dgm:spPr>
        <a:scene3d>
          <a:camera prst="orthographicFront"/>
          <a:lightRig rig="threePt" dir="t"/>
        </a:scene3d>
        <a:sp3d>
          <a:bevelT w="165100" prst="coolSlant"/>
        </a:sp3d>
      </dgm:spPr>
    </dgm:pt>
    <dgm:pt modelId="{92662014-93EB-4401-A022-250720FF3FB3}" type="pres">
      <dgm:prSet presAssocID="{681983E8-8D66-4D37-9CD8-AA37193049C8}" presName="rootComposite" presStyleCnt="0"/>
      <dgm:spPr>
        <a:scene3d>
          <a:camera prst="orthographicFront"/>
          <a:lightRig rig="threePt" dir="t"/>
        </a:scene3d>
        <a:sp3d>
          <a:bevelT w="165100" prst="coolSlant"/>
        </a:sp3d>
      </dgm:spPr>
    </dgm:pt>
    <dgm:pt modelId="{EC823C76-FB86-424D-9EEB-6E0245546201}" type="pres">
      <dgm:prSet presAssocID="{681983E8-8D66-4D37-9CD8-AA37193049C8}" presName="rootText" presStyleLbl="node2" presStyleIdx="1" presStyleCnt="2">
        <dgm:presLayoutVars>
          <dgm:chPref val="3"/>
        </dgm:presLayoutVars>
      </dgm:prSet>
      <dgm:spPr/>
    </dgm:pt>
    <dgm:pt modelId="{667BEE98-4A69-4191-9451-3014EE4DF5F0}" type="pres">
      <dgm:prSet presAssocID="{681983E8-8D66-4D37-9CD8-AA37193049C8}" presName="rootConnector" presStyleLbl="node2" presStyleIdx="1" presStyleCnt="2"/>
      <dgm:spPr/>
    </dgm:pt>
    <dgm:pt modelId="{19E3A419-F054-467C-B125-4F2B7B0432E5}" type="pres">
      <dgm:prSet presAssocID="{681983E8-8D66-4D37-9CD8-AA37193049C8}" presName="hierChild4" presStyleCnt="0"/>
      <dgm:spPr>
        <a:scene3d>
          <a:camera prst="orthographicFront"/>
          <a:lightRig rig="threePt" dir="t"/>
        </a:scene3d>
        <a:sp3d>
          <a:bevelT w="165100" prst="coolSlant"/>
        </a:sp3d>
      </dgm:spPr>
    </dgm:pt>
    <dgm:pt modelId="{901ACAC1-2F50-4C56-A3AB-F811EF825FAB}" type="pres">
      <dgm:prSet presAssocID="{681983E8-8D66-4D37-9CD8-AA37193049C8}" presName="hierChild5" presStyleCnt="0"/>
      <dgm:spPr>
        <a:scene3d>
          <a:camera prst="orthographicFront"/>
          <a:lightRig rig="threePt" dir="t"/>
        </a:scene3d>
        <a:sp3d>
          <a:bevelT w="165100" prst="coolSlant"/>
        </a:sp3d>
      </dgm:spPr>
    </dgm:pt>
    <dgm:pt modelId="{0BA3204F-5629-4B3D-8EC9-46CB2E6C1588}" type="pres">
      <dgm:prSet presAssocID="{3320CD0F-67A6-4ACB-8E13-B56409CA38D0}" presName="hierChild3" presStyleCnt="0"/>
      <dgm:spPr>
        <a:scene3d>
          <a:camera prst="orthographicFront"/>
          <a:lightRig rig="threePt" dir="t"/>
        </a:scene3d>
        <a:sp3d>
          <a:bevelT w="165100" prst="coolSlant"/>
        </a:sp3d>
      </dgm:spPr>
    </dgm:pt>
  </dgm:ptLst>
  <dgm:cxnLst>
    <dgm:cxn modelId="{1E27AD22-1E9C-4741-8B2B-34F391C44DB3}" type="presOf" srcId="{681983E8-8D66-4D37-9CD8-AA37193049C8}" destId="{667BEE98-4A69-4191-9451-3014EE4DF5F0}" srcOrd="1" destOrd="0" presId="urn:microsoft.com/office/officeart/2005/8/layout/orgChart1"/>
    <dgm:cxn modelId="{901DEC44-7B78-41EB-83D2-C6573035D5F9}" type="presOf" srcId="{A601ACD5-EFAD-414D-874A-76146DC8DD9C}" destId="{5715A041-422C-4FD0-8925-2417C27255CE}" srcOrd="0" destOrd="0" presId="urn:microsoft.com/office/officeart/2005/8/layout/orgChart1"/>
    <dgm:cxn modelId="{1EC18946-CF43-4FD9-A84B-924DFF5CA8CF}" srcId="{3320CD0F-67A6-4ACB-8E13-B56409CA38D0}" destId="{A601ACD5-EFAD-414D-874A-76146DC8DD9C}" srcOrd="0" destOrd="0" parTransId="{EC56A50F-8947-4470-B173-1FFCAAA2C0C4}" sibTransId="{90280ADE-6501-42C3-8572-AF80D47DDD08}"/>
    <dgm:cxn modelId="{B9E3FE69-AB60-4A95-A4D2-089D4E21223D}" type="presOf" srcId="{B28C676B-D218-4E21-82FD-F6DCEC4BD43B}" destId="{3446A30D-B664-4844-8E06-38806212F009}" srcOrd="0" destOrd="0" presId="urn:microsoft.com/office/officeart/2005/8/layout/orgChart1"/>
    <dgm:cxn modelId="{DD208877-E8EA-448D-963D-C703DE118559}" type="presOf" srcId="{3320CD0F-67A6-4ACB-8E13-B56409CA38D0}" destId="{023729EC-34FA-41C2-A5E3-3C01FD8E3BC1}" srcOrd="1" destOrd="0" presId="urn:microsoft.com/office/officeart/2005/8/layout/orgChart1"/>
    <dgm:cxn modelId="{1322397C-F46C-42D9-94BD-7901CA2A3095}" type="presOf" srcId="{71F24BB2-4B01-41B7-9EF5-607AF84304C2}" destId="{5C9B3EE8-0EBD-466F-AE87-FC04D17964F9}" srcOrd="0" destOrd="0" presId="urn:microsoft.com/office/officeart/2005/8/layout/orgChart1"/>
    <dgm:cxn modelId="{5A6C7D83-538C-478C-AD8B-7E0266AEFB8A}" type="presOf" srcId="{B28C676B-D218-4E21-82FD-F6DCEC4BD43B}" destId="{C203388F-9E63-497A-B0FA-DACB3CF4E039}" srcOrd="1" destOrd="0" presId="urn:microsoft.com/office/officeart/2005/8/layout/orgChart1"/>
    <dgm:cxn modelId="{43ED0C97-4CAA-4ED8-92A9-96DFD2D7E128}" srcId="{3320CD0F-67A6-4ACB-8E13-B56409CA38D0}" destId="{681983E8-8D66-4D37-9CD8-AA37193049C8}" srcOrd="1" destOrd="0" parTransId="{DA26702D-54CD-4D48-82D7-C27FC500955B}" sibTransId="{9D4452E3-B862-48F6-94EC-F815E7FFC140}"/>
    <dgm:cxn modelId="{E8549798-A17E-49A6-A701-28E5C79F2D55}" type="presOf" srcId="{EC56A50F-8947-4470-B173-1FFCAAA2C0C4}" destId="{759395B1-CA59-4FE4-8026-02151346DB47}" srcOrd="0" destOrd="0" presId="urn:microsoft.com/office/officeart/2005/8/layout/orgChart1"/>
    <dgm:cxn modelId="{EE0B9A9D-ADC4-4CE0-A246-9FC73276586B}" type="presOf" srcId="{DA26702D-54CD-4D48-82D7-C27FC500955B}" destId="{59D1CF2A-35CE-459E-AB2A-3CBC47C8AA4C}" srcOrd="0" destOrd="0" presId="urn:microsoft.com/office/officeart/2005/8/layout/orgChart1"/>
    <dgm:cxn modelId="{7AE1E29E-F6AA-4DCC-9F2F-6FF3F7603BEE}" type="presOf" srcId="{3320CD0F-67A6-4ACB-8E13-B56409CA38D0}" destId="{B945A8AF-860B-46F8-8A2E-67FCB2F01CA7}" srcOrd="0" destOrd="0" presId="urn:microsoft.com/office/officeart/2005/8/layout/orgChart1"/>
    <dgm:cxn modelId="{BA3097AA-9DF9-4468-AE61-4F8CC0DB7D62}" type="presOf" srcId="{2012CC03-B757-490A-91A4-4E809ED4CED3}" destId="{A694ADD7-B0B6-4649-B635-FE12B675A9A2}" srcOrd="1" destOrd="0" presId="urn:microsoft.com/office/officeart/2005/8/layout/orgChart1"/>
    <dgm:cxn modelId="{807C7FCC-A20C-462F-921F-45252268C33B}" type="presOf" srcId="{7E4BB119-EB3F-4BA4-B33F-E8C9FAAD5A06}" destId="{33A7B195-3D2D-4E3F-8A72-A23BEB64D100}" srcOrd="0" destOrd="0" presId="urn:microsoft.com/office/officeart/2005/8/layout/orgChart1"/>
    <dgm:cxn modelId="{37F1A2D1-CD37-49E1-962E-D8C77AFF40F6}" srcId="{7E4BB119-EB3F-4BA4-B33F-E8C9FAAD5A06}" destId="{B28C676B-D218-4E21-82FD-F6DCEC4BD43B}" srcOrd="0" destOrd="0" parTransId="{F4FA97F6-3EEA-4AA0-B88E-CA17E8A28796}" sibTransId="{09AC2AE1-E38E-4F43-A049-9E51FD4FA315}"/>
    <dgm:cxn modelId="{C380D8D4-5F6C-4C1D-B8AE-6AA8D486F86D}" srcId="{7E4BB119-EB3F-4BA4-B33F-E8C9FAAD5A06}" destId="{3320CD0F-67A6-4ACB-8E13-B56409CA38D0}" srcOrd="1" destOrd="0" parTransId="{09961896-8D0B-4403-9C0C-D742E8FFA579}" sibTransId="{5D17308E-859E-4FAD-A584-A6D729DF77D2}"/>
    <dgm:cxn modelId="{A7369AD8-4FB2-4A5C-9F81-162FB9D97EF9}" srcId="{B28C676B-D218-4E21-82FD-F6DCEC4BD43B}" destId="{2012CC03-B757-490A-91A4-4E809ED4CED3}" srcOrd="0" destOrd="0" parTransId="{71F24BB2-4B01-41B7-9EF5-607AF84304C2}" sibTransId="{D3E748FE-5139-48A5-A3DF-6F77E48AD87C}"/>
    <dgm:cxn modelId="{8C2155DB-9C89-494D-8FF0-4AB53A0C77D5}" type="presOf" srcId="{2012CC03-B757-490A-91A4-4E809ED4CED3}" destId="{9A073345-703E-4AA5-9B8C-4809F68E54A0}" srcOrd="0" destOrd="0" presId="urn:microsoft.com/office/officeart/2005/8/layout/orgChart1"/>
    <dgm:cxn modelId="{911293F3-638C-4141-BF86-BAA432556CCB}" type="presOf" srcId="{681983E8-8D66-4D37-9CD8-AA37193049C8}" destId="{EC823C76-FB86-424D-9EEB-6E0245546201}" srcOrd="0" destOrd="0" presId="urn:microsoft.com/office/officeart/2005/8/layout/orgChart1"/>
    <dgm:cxn modelId="{747EDDFC-532A-4A95-B6E9-C4AD804BA549}" type="presOf" srcId="{A601ACD5-EFAD-414D-874A-76146DC8DD9C}" destId="{FE8F2F59-24A3-40B1-B2CC-B5861797C6BB}" srcOrd="1" destOrd="0" presId="urn:microsoft.com/office/officeart/2005/8/layout/orgChart1"/>
    <dgm:cxn modelId="{642119F9-6CEE-4D27-9934-D5E70EB02B21}" type="presParOf" srcId="{33A7B195-3D2D-4E3F-8A72-A23BEB64D100}" destId="{07B799FD-A2D6-4A2B-8B6F-233FDCD71415}" srcOrd="0" destOrd="0" presId="urn:microsoft.com/office/officeart/2005/8/layout/orgChart1"/>
    <dgm:cxn modelId="{89436172-D22A-48C0-B684-56ACF6125A84}" type="presParOf" srcId="{07B799FD-A2D6-4A2B-8B6F-233FDCD71415}" destId="{19C4D33C-FA02-4EF2-BD61-BA348D630CA6}" srcOrd="0" destOrd="0" presId="urn:microsoft.com/office/officeart/2005/8/layout/orgChart1"/>
    <dgm:cxn modelId="{AE988F79-A0FF-46BE-BFE2-3EE57791CD7F}" type="presParOf" srcId="{19C4D33C-FA02-4EF2-BD61-BA348D630CA6}" destId="{3446A30D-B664-4844-8E06-38806212F009}" srcOrd="0" destOrd="0" presId="urn:microsoft.com/office/officeart/2005/8/layout/orgChart1"/>
    <dgm:cxn modelId="{FBBC9B52-2ACF-46E9-AD48-C41C550A633D}" type="presParOf" srcId="{19C4D33C-FA02-4EF2-BD61-BA348D630CA6}" destId="{C203388F-9E63-497A-B0FA-DACB3CF4E039}" srcOrd="1" destOrd="0" presId="urn:microsoft.com/office/officeart/2005/8/layout/orgChart1"/>
    <dgm:cxn modelId="{ABBDC25F-0157-426A-A82E-F26F4274E315}" type="presParOf" srcId="{07B799FD-A2D6-4A2B-8B6F-233FDCD71415}" destId="{E3BCCEC0-4CE3-4A30-B4EB-56D07943D6CE}" srcOrd="1" destOrd="0" presId="urn:microsoft.com/office/officeart/2005/8/layout/orgChart1"/>
    <dgm:cxn modelId="{7D89FE84-A63A-4077-80BF-C74B723524EE}" type="presParOf" srcId="{07B799FD-A2D6-4A2B-8B6F-233FDCD71415}" destId="{51910C33-E143-48B9-97C9-3E41AF9AE8BE}" srcOrd="2" destOrd="0" presId="urn:microsoft.com/office/officeart/2005/8/layout/orgChart1"/>
    <dgm:cxn modelId="{4710219A-DE41-4FED-BF7D-C50145CF5D0E}" type="presParOf" srcId="{51910C33-E143-48B9-97C9-3E41AF9AE8BE}" destId="{5C9B3EE8-0EBD-466F-AE87-FC04D17964F9}" srcOrd="0" destOrd="0" presId="urn:microsoft.com/office/officeart/2005/8/layout/orgChart1"/>
    <dgm:cxn modelId="{C6411388-FD5B-4A2F-B885-E34C707F1A0C}" type="presParOf" srcId="{51910C33-E143-48B9-97C9-3E41AF9AE8BE}" destId="{04F8DF5E-FA03-43B4-8A64-A5549449BD61}" srcOrd="1" destOrd="0" presId="urn:microsoft.com/office/officeart/2005/8/layout/orgChart1"/>
    <dgm:cxn modelId="{385842FE-1A43-4AF1-91FA-20747FC8FAE5}" type="presParOf" srcId="{04F8DF5E-FA03-43B4-8A64-A5549449BD61}" destId="{EA52C407-0870-489F-8D42-079D0D041B3F}" srcOrd="0" destOrd="0" presId="urn:microsoft.com/office/officeart/2005/8/layout/orgChart1"/>
    <dgm:cxn modelId="{A26EF853-DF83-47C3-8E6D-EBED1BD50F15}" type="presParOf" srcId="{EA52C407-0870-489F-8D42-079D0D041B3F}" destId="{9A073345-703E-4AA5-9B8C-4809F68E54A0}" srcOrd="0" destOrd="0" presId="urn:microsoft.com/office/officeart/2005/8/layout/orgChart1"/>
    <dgm:cxn modelId="{EC17DFCD-C0D1-4C59-8554-BE02E1C6A140}" type="presParOf" srcId="{EA52C407-0870-489F-8D42-079D0D041B3F}" destId="{A694ADD7-B0B6-4649-B635-FE12B675A9A2}" srcOrd="1" destOrd="0" presId="urn:microsoft.com/office/officeart/2005/8/layout/orgChart1"/>
    <dgm:cxn modelId="{D55C15D2-147C-4263-B184-61E0F78F0CCB}" type="presParOf" srcId="{04F8DF5E-FA03-43B4-8A64-A5549449BD61}" destId="{09C403B8-7E9D-463F-9992-7B8D2072198E}" srcOrd="1" destOrd="0" presId="urn:microsoft.com/office/officeart/2005/8/layout/orgChart1"/>
    <dgm:cxn modelId="{C662C128-4EE8-4D15-81DA-FFABFDA8C9C4}" type="presParOf" srcId="{04F8DF5E-FA03-43B4-8A64-A5549449BD61}" destId="{671D93A0-B39E-4760-B4F3-4EF0F8D77744}" srcOrd="2" destOrd="0" presId="urn:microsoft.com/office/officeart/2005/8/layout/orgChart1"/>
    <dgm:cxn modelId="{BDC1E827-AEF2-40BB-9E6D-455BE1192D8D}" type="presParOf" srcId="{33A7B195-3D2D-4E3F-8A72-A23BEB64D100}" destId="{A72FE5BE-C794-46AE-9848-7C11FD56EB3D}" srcOrd="1" destOrd="0" presId="urn:microsoft.com/office/officeart/2005/8/layout/orgChart1"/>
    <dgm:cxn modelId="{81C019CF-B527-487B-949B-9E55DFE08C88}" type="presParOf" srcId="{A72FE5BE-C794-46AE-9848-7C11FD56EB3D}" destId="{7E0E21BB-E1D5-4E31-9A80-8C10D761FDB4}" srcOrd="0" destOrd="0" presId="urn:microsoft.com/office/officeart/2005/8/layout/orgChart1"/>
    <dgm:cxn modelId="{318462CA-01C3-47A2-B5DC-35F4CB08EEDF}" type="presParOf" srcId="{7E0E21BB-E1D5-4E31-9A80-8C10D761FDB4}" destId="{B945A8AF-860B-46F8-8A2E-67FCB2F01CA7}" srcOrd="0" destOrd="0" presId="urn:microsoft.com/office/officeart/2005/8/layout/orgChart1"/>
    <dgm:cxn modelId="{80438A37-8B77-4DA1-A03C-FA4326147887}" type="presParOf" srcId="{7E0E21BB-E1D5-4E31-9A80-8C10D761FDB4}" destId="{023729EC-34FA-41C2-A5E3-3C01FD8E3BC1}" srcOrd="1" destOrd="0" presId="urn:microsoft.com/office/officeart/2005/8/layout/orgChart1"/>
    <dgm:cxn modelId="{CC3ADF92-02C1-406D-9191-BD5910F489A9}" type="presParOf" srcId="{A72FE5BE-C794-46AE-9848-7C11FD56EB3D}" destId="{49B8B3A5-D4A9-491F-B038-45E0A1A7918E}" srcOrd="1" destOrd="0" presId="urn:microsoft.com/office/officeart/2005/8/layout/orgChart1"/>
    <dgm:cxn modelId="{463CC675-1F0F-4BBE-A370-C4B5EA69089D}" type="presParOf" srcId="{49B8B3A5-D4A9-491F-B038-45E0A1A7918E}" destId="{759395B1-CA59-4FE4-8026-02151346DB47}" srcOrd="0" destOrd="0" presId="urn:microsoft.com/office/officeart/2005/8/layout/orgChart1"/>
    <dgm:cxn modelId="{048C200C-4DBF-4028-BC16-E02F8664CB1B}" type="presParOf" srcId="{49B8B3A5-D4A9-491F-B038-45E0A1A7918E}" destId="{C9148B80-B03F-4661-B91D-0790F41E0C89}" srcOrd="1" destOrd="0" presId="urn:microsoft.com/office/officeart/2005/8/layout/orgChart1"/>
    <dgm:cxn modelId="{3C2D95EA-28B7-4018-9480-5CD019FB3B2C}" type="presParOf" srcId="{C9148B80-B03F-4661-B91D-0790F41E0C89}" destId="{14A17E22-F2DC-4AF2-8BD6-A23739CE40AB}" srcOrd="0" destOrd="0" presId="urn:microsoft.com/office/officeart/2005/8/layout/orgChart1"/>
    <dgm:cxn modelId="{E40DFEFF-6BF9-42F9-BFB5-85365E884D6B}" type="presParOf" srcId="{14A17E22-F2DC-4AF2-8BD6-A23739CE40AB}" destId="{5715A041-422C-4FD0-8925-2417C27255CE}" srcOrd="0" destOrd="0" presId="urn:microsoft.com/office/officeart/2005/8/layout/orgChart1"/>
    <dgm:cxn modelId="{D507D8E4-F2D3-49B5-85EC-02D2666F6FC8}" type="presParOf" srcId="{14A17E22-F2DC-4AF2-8BD6-A23739CE40AB}" destId="{FE8F2F59-24A3-40B1-B2CC-B5861797C6BB}" srcOrd="1" destOrd="0" presId="urn:microsoft.com/office/officeart/2005/8/layout/orgChart1"/>
    <dgm:cxn modelId="{FEE36663-48D7-487C-AA1E-9FBCD5E80E3A}" type="presParOf" srcId="{C9148B80-B03F-4661-B91D-0790F41E0C89}" destId="{ACD97E5A-C064-495B-8BC4-2CD418536F1C}" srcOrd="1" destOrd="0" presId="urn:microsoft.com/office/officeart/2005/8/layout/orgChart1"/>
    <dgm:cxn modelId="{3A869F73-C2A6-4FDB-A7C5-0F7879CA311B}" type="presParOf" srcId="{C9148B80-B03F-4661-B91D-0790F41E0C89}" destId="{67AA325E-487A-4721-9A64-253CCC6A3E09}" srcOrd="2" destOrd="0" presId="urn:microsoft.com/office/officeart/2005/8/layout/orgChart1"/>
    <dgm:cxn modelId="{57605CF4-B706-410A-8383-083A4A107D84}" type="presParOf" srcId="{49B8B3A5-D4A9-491F-B038-45E0A1A7918E}" destId="{59D1CF2A-35CE-459E-AB2A-3CBC47C8AA4C}" srcOrd="2" destOrd="0" presId="urn:microsoft.com/office/officeart/2005/8/layout/orgChart1"/>
    <dgm:cxn modelId="{EBBA019F-94F8-419A-B6CC-F0A19DC5B04C}" type="presParOf" srcId="{49B8B3A5-D4A9-491F-B038-45E0A1A7918E}" destId="{D41F29F6-6670-4DF1-B4E4-02997F631651}" srcOrd="3" destOrd="0" presId="urn:microsoft.com/office/officeart/2005/8/layout/orgChart1"/>
    <dgm:cxn modelId="{F57CDFD3-F604-4004-A655-9D27666C8D1E}" type="presParOf" srcId="{D41F29F6-6670-4DF1-B4E4-02997F631651}" destId="{92662014-93EB-4401-A022-250720FF3FB3}" srcOrd="0" destOrd="0" presId="urn:microsoft.com/office/officeart/2005/8/layout/orgChart1"/>
    <dgm:cxn modelId="{9EFAE20F-A6C9-47F5-BD03-32BD32E0DF5B}" type="presParOf" srcId="{92662014-93EB-4401-A022-250720FF3FB3}" destId="{EC823C76-FB86-424D-9EEB-6E0245546201}" srcOrd="0" destOrd="0" presId="urn:microsoft.com/office/officeart/2005/8/layout/orgChart1"/>
    <dgm:cxn modelId="{78382125-F313-4FB9-92C6-EBABFD196F5A}" type="presParOf" srcId="{92662014-93EB-4401-A022-250720FF3FB3}" destId="{667BEE98-4A69-4191-9451-3014EE4DF5F0}" srcOrd="1" destOrd="0" presId="urn:microsoft.com/office/officeart/2005/8/layout/orgChart1"/>
    <dgm:cxn modelId="{2CE1BE59-B51F-427D-92CE-24D7FC728144}" type="presParOf" srcId="{D41F29F6-6670-4DF1-B4E4-02997F631651}" destId="{19E3A419-F054-467C-B125-4F2B7B0432E5}" srcOrd="1" destOrd="0" presId="urn:microsoft.com/office/officeart/2005/8/layout/orgChart1"/>
    <dgm:cxn modelId="{9C396CE2-842B-4CA1-9084-75F3DEBEF502}" type="presParOf" srcId="{D41F29F6-6670-4DF1-B4E4-02997F631651}" destId="{901ACAC1-2F50-4C56-A3AB-F811EF825FAB}" srcOrd="2" destOrd="0" presId="urn:microsoft.com/office/officeart/2005/8/layout/orgChart1"/>
    <dgm:cxn modelId="{48A1C47F-77A8-49C4-BAA6-413FFDF43FB8}" type="presParOf" srcId="{A72FE5BE-C794-46AE-9848-7C11FD56EB3D}" destId="{0BA3204F-5629-4B3D-8EC9-46CB2E6C1588}"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1CF2A-35CE-459E-AB2A-3CBC47C8AA4C}">
      <dsp:nvSpPr>
        <dsp:cNvPr id="0" name=""/>
        <dsp:cNvSpPr/>
      </dsp:nvSpPr>
      <dsp:spPr>
        <a:xfrm>
          <a:off x="5997387" y="2488697"/>
          <a:ext cx="1151206" cy="391009"/>
        </a:xfrm>
        <a:custGeom>
          <a:avLst/>
          <a:gdLst/>
          <a:ahLst/>
          <a:cxnLst/>
          <a:rect l="0" t="0" r="0" b="0"/>
          <a:pathLst>
            <a:path>
              <a:moveTo>
                <a:pt x="0" y="0"/>
              </a:moveTo>
              <a:lnTo>
                <a:pt x="0" y="185775"/>
              </a:lnTo>
              <a:lnTo>
                <a:pt x="1151206" y="185775"/>
              </a:lnTo>
              <a:lnTo>
                <a:pt x="1151206" y="391009"/>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0">
          <a:scrgbClr r="0" g="0" b="0"/>
        </a:fillRef>
        <a:effectRef idx="0">
          <a:scrgbClr r="0" g="0" b="0"/>
        </a:effectRef>
        <a:fontRef idx="minor"/>
      </dsp:style>
    </dsp:sp>
    <dsp:sp modelId="{759395B1-CA59-4FE4-8026-02151346DB47}">
      <dsp:nvSpPr>
        <dsp:cNvPr id="0" name=""/>
        <dsp:cNvSpPr/>
      </dsp:nvSpPr>
      <dsp:spPr>
        <a:xfrm>
          <a:off x="4783516" y="2488697"/>
          <a:ext cx="1213871" cy="391009"/>
        </a:xfrm>
        <a:custGeom>
          <a:avLst/>
          <a:gdLst/>
          <a:ahLst/>
          <a:cxnLst/>
          <a:rect l="0" t="0" r="0" b="0"/>
          <a:pathLst>
            <a:path>
              <a:moveTo>
                <a:pt x="1213871" y="0"/>
              </a:moveTo>
              <a:lnTo>
                <a:pt x="1213871" y="185775"/>
              </a:lnTo>
              <a:lnTo>
                <a:pt x="0" y="185775"/>
              </a:lnTo>
              <a:lnTo>
                <a:pt x="0" y="391009"/>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0">
          <a:scrgbClr r="0" g="0" b="0"/>
        </a:fillRef>
        <a:effectRef idx="0">
          <a:scrgbClr r="0" g="0" b="0"/>
        </a:effectRef>
        <a:fontRef idx="minor"/>
      </dsp:style>
    </dsp:sp>
    <dsp:sp modelId="{5C9B3EE8-0EBD-466F-AE87-FC04D17964F9}">
      <dsp:nvSpPr>
        <dsp:cNvPr id="0" name=""/>
        <dsp:cNvSpPr/>
      </dsp:nvSpPr>
      <dsp:spPr>
        <a:xfrm>
          <a:off x="1956711" y="2504099"/>
          <a:ext cx="205233" cy="899120"/>
        </a:xfrm>
        <a:custGeom>
          <a:avLst/>
          <a:gdLst/>
          <a:ahLst/>
          <a:cxnLst/>
          <a:rect l="0" t="0" r="0" b="0"/>
          <a:pathLst>
            <a:path>
              <a:moveTo>
                <a:pt x="205233" y="0"/>
              </a:moveTo>
              <a:lnTo>
                <a:pt x="205233" y="899120"/>
              </a:lnTo>
              <a:lnTo>
                <a:pt x="0" y="899120"/>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0">
          <a:scrgbClr r="0" g="0" b="0"/>
        </a:fillRef>
        <a:effectRef idx="0">
          <a:scrgbClr r="0" g="0" b="0"/>
        </a:effectRef>
        <a:fontRef idx="minor"/>
      </dsp:style>
    </dsp:sp>
    <dsp:sp modelId="{3446A30D-B664-4844-8E06-38806212F009}">
      <dsp:nvSpPr>
        <dsp:cNvPr id="0" name=""/>
        <dsp:cNvSpPr/>
      </dsp:nvSpPr>
      <dsp:spPr>
        <a:xfrm>
          <a:off x="407741" y="1526794"/>
          <a:ext cx="3508406" cy="97730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dirty="0">
              <a:ln w="0"/>
              <a:effectLst>
                <a:innerShdw blurRad="63500" dist="50800" dir="13500000">
                  <a:srgbClr val="000000">
                    <a:alpha val="50000"/>
                  </a:srgbClr>
                </a:innerShdw>
              </a:effectLst>
            </a:rPr>
            <a:t>DETERMINADOS</a:t>
          </a:r>
          <a:endParaRPr lang="es-ES" sz="2500" b="1" kern="1200" cap="none" spc="50" dirty="0">
            <a:ln w="0"/>
            <a:effectLst>
              <a:innerShdw blurRad="63500" dist="50800" dir="13500000">
                <a:srgbClr val="000000">
                  <a:alpha val="50000"/>
                </a:srgbClr>
              </a:innerShdw>
            </a:effectLst>
          </a:endParaRPr>
        </a:p>
      </dsp:txBody>
      <dsp:txXfrm>
        <a:off x="407741" y="1526794"/>
        <a:ext cx="3508406" cy="977304"/>
      </dsp:txXfrm>
    </dsp:sp>
    <dsp:sp modelId="{9A073345-703E-4AA5-9B8C-4809F68E54A0}">
      <dsp:nvSpPr>
        <dsp:cNvPr id="0" name=""/>
        <dsp:cNvSpPr/>
      </dsp:nvSpPr>
      <dsp:spPr>
        <a:xfrm>
          <a:off x="2101" y="2914567"/>
          <a:ext cx="1954609" cy="977304"/>
        </a:xfrm>
        <a:prstGeom prst="rect">
          <a:avLst/>
        </a:prstGeom>
        <a:solidFill>
          <a:schemeClr val="accent4">
            <a:hueOff val="0"/>
            <a:satOff val="0"/>
            <a:lumOff val="0"/>
            <a:alphaOff val="0"/>
          </a:schemeClr>
        </a:solidFill>
        <a:ln w="25400" cap="flat" cmpd="sng" algn="ctr">
          <a:solidFill>
            <a:schemeClr val="lt1">
              <a:shade val="80000"/>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b="1" kern="1200" cap="none" spc="50">
              <a:ln w="0"/>
              <a:effectLst>
                <a:innerShdw blurRad="63500" dist="50800" dir="13500000">
                  <a:srgbClr val="000000">
                    <a:alpha val="50000"/>
                  </a:srgbClr>
                </a:innerShdw>
              </a:effectLst>
            </a:rPr>
            <a:t>FOR</a:t>
          </a:r>
          <a:endParaRPr lang="es-ES" sz="2400" b="1" kern="1200" cap="none" spc="50" dirty="0">
            <a:ln w="0"/>
            <a:effectLst>
              <a:innerShdw blurRad="63500" dist="50800" dir="13500000">
                <a:srgbClr val="000000">
                  <a:alpha val="50000"/>
                </a:srgbClr>
              </a:innerShdw>
            </a:effectLst>
          </a:endParaRPr>
        </a:p>
      </dsp:txBody>
      <dsp:txXfrm>
        <a:off x="2101" y="2914567"/>
        <a:ext cx="1954609" cy="977304"/>
      </dsp:txXfrm>
    </dsp:sp>
    <dsp:sp modelId="{B945A8AF-860B-46F8-8A2E-67FCB2F01CA7}">
      <dsp:nvSpPr>
        <dsp:cNvPr id="0" name=""/>
        <dsp:cNvSpPr/>
      </dsp:nvSpPr>
      <dsp:spPr>
        <a:xfrm>
          <a:off x="4357948" y="1546252"/>
          <a:ext cx="3278876" cy="94244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a:ln w="0"/>
              <a:effectLst>
                <a:innerShdw blurRad="63500" dist="50800" dir="13500000">
                  <a:srgbClr val="000000">
                    <a:alpha val="50000"/>
                  </a:srgbClr>
                </a:innerShdw>
              </a:effectLst>
            </a:rPr>
            <a:t>INDETERMINADOS</a:t>
          </a:r>
          <a:endParaRPr lang="es-ES" sz="2100" b="1" kern="1200" cap="none" spc="50" dirty="0">
            <a:ln w="0"/>
            <a:effectLst>
              <a:innerShdw blurRad="63500" dist="50800" dir="13500000">
                <a:srgbClr val="000000">
                  <a:alpha val="50000"/>
                </a:srgbClr>
              </a:innerShdw>
            </a:effectLst>
          </a:endParaRPr>
        </a:p>
      </dsp:txBody>
      <dsp:txXfrm>
        <a:off x="4357948" y="1546252"/>
        <a:ext cx="3278876" cy="942444"/>
      </dsp:txXfrm>
    </dsp:sp>
    <dsp:sp modelId="{5715A041-422C-4FD0-8925-2417C27255CE}">
      <dsp:nvSpPr>
        <dsp:cNvPr id="0" name=""/>
        <dsp:cNvSpPr/>
      </dsp:nvSpPr>
      <dsp:spPr>
        <a:xfrm>
          <a:off x="3806211" y="2879707"/>
          <a:ext cx="1954609" cy="97730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a:ln w="0"/>
              <a:effectLst>
                <a:innerShdw blurRad="63500" dist="50800" dir="13500000">
                  <a:srgbClr val="000000">
                    <a:alpha val="50000"/>
                  </a:srgbClr>
                </a:innerShdw>
              </a:effectLst>
            </a:rPr>
            <a:t>WHILE</a:t>
          </a:r>
          <a:endParaRPr lang="es-ES" sz="2000" b="1" kern="1200" cap="none" spc="50" dirty="0">
            <a:ln w="0"/>
            <a:effectLst>
              <a:innerShdw blurRad="63500" dist="50800" dir="13500000">
                <a:srgbClr val="000000">
                  <a:alpha val="50000"/>
                </a:srgbClr>
              </a:innerShdw>
            </a:effectLst>
          </a:endParaRPr>
        </a:p>
      </dsp:txBody>
      <dsp:txXfrm>
        <a:off x="3806211" y="2879707"/>
        <a:ext cx="1954609" cy="977304"/>
      </dsp:txXfrm>
    </dsp:sp>
    <dsp:sp modelId="{EC823C76-FB86-424D-9EEB-6E0245546201}">
      <dsp:nvSpPr>
        <dsp:cNvPr id="0" name=""/>
        <dsp:cNvSpPr/>
      </dsp:nvSpPr>
      <dsp:spPr>
        <a:xfrm>
          <a:off x="6171288" y="2879707"/>
          <a:ext cx="1954609" cy="97730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cap="none" spc="50">
              <a:ln w="0"/>
              <a:effectLst>
                <a:innerShdw blurRad="63500" dist="50800" dir="13500000">
                  <a:srgbClr val="000000">
                    <a:alpha val="50000"/>
                  </a:srgbClr>
                </a:innerShdw>
              </a:effectLst>
            </a:rPr>
            <a:t>DO WHILE</a:t>
          </a:r>
          <a:endParaRPr lang="es-ES" sz="2000" b="1" kern="1200" cap="none" spc="50" dirty="0">
            <a:ln w="0"/>
            <a:effectLst>
              <a:innerShdw blurRad="63500" dist="50800" dir="13500000">
                <a:srgbClr val="000000">
                  <a:alpha val="50000"/>
                </a:srgbClr>
              </a:innerShdw>
            </a:effectLst>
          </a:endParaRPr>
        </a:p>
      </dsp:txBody>
      <dsp:txXfrm>
        <a:off x="6171288" y="2879707"/>
        <a:ext cx="1954609" cy="97730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FD08D-A08E-4105-97B5-F890E76A66D6}" type="datetimeFigureOut">
              <a:rPr lang="es-ES" smtClean="0"/>
              <a:t>20/07/2023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CAE57B-14D0-42A7-A86E-A6912E0D5E30}" type="slidenum">
              <a:rPr lang="es-ES" smtClean="0"/>
              <a:t>‹Nº›</a:t>
            </a:fld>
            <a:endParaRPr lang="es-ES"/>
          </a:p>
        </p:txBody>
      </p:sp>
    </p:spTree>
    <p:extLst>
      <p:ext uri="{BB962C8B-B14F-4D97-AF65-F5344CB8AC3E}">
        <p14:creationId xmlns:p14="http://schemas.microsoft.com/office/powerpoint/2010/main" val="69852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358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34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670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40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021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507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04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19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01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92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824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022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842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740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195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203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09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054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2E80C-94B5-45AD-8D69-EFDC28814F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A2E1215-6BA0-4FDF-880F-3794DCE13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8763D32-66C8-468B-AB28-21F513FFF96B}"/>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5" name="Marcador de pie de página 4">
            <a:extLst>
              <a:ext uri="{FF2B5EF4-FFF2-40B4-BE49-F238E27FC236}">
                <a16:creationId xmlns:a16="http://schemas.microsoft.com/office/drawing/2014/main" id="{0005C0DD-C113-45DC-94C8-840ABC519DA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156EC95-46BB-4EB2-90A7-560CE85572D5}"/>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202453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2781FB-C123-4275-ABB4-CF86A1E55FC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B862409-523D-46A9-9ED4-81D6436CD2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7DEB85A-AB2A-433F-90FA-26EBFEA0FA1E}"/>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5" name="Marcador de pie de página 4">
            <a:extLst>
              <a:ext uri="{FF2B5EF4-FFF2-40B4-BE49-F238E27FC236}">
                <a16:creationId xmlns:a16="http://schemas.microsoft.com/office/drawing/2014/main" id="{969C25DB-D5F7-475E-914B-E1B5FCBF817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9066858-BC7B-46E5-99D4-F59684134B77}"/>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196919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F8782BC-BD0A-438D-B7C3-EF6BA9933A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35B0370-E10C-4143-952B-24A9B99B3AD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88D79DA-E145-4367-9357-40795A6314D0}"/>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5" name="Marcador de pie de página 4">
            <a:extLst>
              <a:ext uri="{FF2B5EF4-FFF2-40B4-BE49-F238E27FC236}">
                <a16:creationId xmlns:a16="http://schemas.microsoft.com/office/drawing/2014/main" id="{3D2AA323-968C-401B-A1B0-CB74C222A1E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5B38823-38A1-4ED1-85A7-C3878BDE6B55}"/>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918100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7633" y="-8800"/>
            <a:ext cx="9434733" cy="688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11" name="Google Shape;11;p2"/>
          <p:cNvSpPr txBox="1">
            <a:spLocks noGrp="1"/>
          </p:cNvSpPr>
          <p:nvPr>
            <p:ph type="ctrTitle"/>
          </p:nvPr>
        </p:nvSpPr>
        <p:spPr>
          <a:xfrm>
            <a:off x="609600" y="4484567"/>
            <a:ext cx="5134000" cy="154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Tree>
    <p:extLst>
      <p:ext uri="{BB962C8B-B14F-4D97-AF65-F5344CB8AC3E}">
        <p14:creationId xmlns:p14="http://schemas.microsoft.com/office/powerpoint/2010/main" val="892978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17633" y="-8800"/>
            <a:ext cx="9434733" cy="688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14" name="Google Shape;14;p3"/>
          <p:cNvSpPr txBox="1">
            <a:spLocks noGrp="1"/>
          </p:cNvSpPr>
          <p:nvPr>
            <p:ph type="ctrTitle"/>
          </p:nvPr>
        </p:nvSpPr>
        <p:spPr>
          <a:xfrm>
            <a:off x="609600" y="3954033"/>
            <a:ext cx="4499600" cy="134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5" name="Google Shape;15;p3"/>
          <p:cNvSpPr txBox="1">
            <a:spLocks noGrp="1"/>
          </p:cNvSpPr>
          <p:nvPr>
            <p:ph type="subTitle" idx="1"/>
          </p:nvPr>
        </p:nvSpPr>
        <p:spPr>
          <a:xfrm>
            <a:off x="609600" y="5409236"/>
            <a:ext cx="4499600" cy="908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Raleway"/>
              <a:buNone/>
              <a:defRPr sz="1467" b="1">
                <a:latin typeface="Raleway"/>
                <a:ea typeface="Raleway"/>
                <a:cs typeface="Raleway"/>
                <a:sym typeface="Raleway"/>
              </a:defRPr>
            </a:lvl1pPr>
            <a:lvl2pPr lvl="1" rtl="0">
              <a:spcBef>
                <a:spcPts val="1333"/>
              </a:spcBef>
              <a:spcAft>
                <a:spcPts val="0"/>
              </a:spcAft>
              <a:buSzPts val="1100"/>
              <a:buFont typeface="Raleway"/>
              <a:buNone/>
              <a:defRPr sz="1467" b="1">
                <a:latin typeface="Raleway"/>
                <a:ea typeface="Raleway"/>
                <a:cs typeface="Raleway"/>
                <a:sym typeface="Raleway"/>
              </a:defRPr>
            </a:lvl2pPr>
            <a:lvl3pPr lvl="2" rtl="0">
              <a:spcBef>
                <a:spcPts val="1333"/>
              </a:spcBef>
              <a:spcAft>
                <a:spcPts val="0"/>
              </a:spcAft>
              <a:buSzPts val="1100"/>
              <a:buFont typeface="Raleway"/>
              <a:buNone/>
              <a:defRPr sz="1467" b="1">
                <a:latin typeface="Raleway"/>
                <a:ea typeface="Raleway"/>
                <a:cs typeface="Raleway"/>
                <a:sym typeface="Raleway"/>
              </a:defRPr>
            </a:lvl3pPr>
            <a:lvl4pPr lvl="3" rtl="0">
              <a:spcBef>
                <a:spcPts val="1333"/>
              </a:spcBef>
              <a:spcAft>
                <a:spcPts val="0"/>
              </a:spcAft>
              <a:buSzPts val="1100"/>
              <a:buFont typeface="Raleway"/>
              <a:buNone/>
              <a:defRPr sz="1467" b="1">
                <a:latin typeface="Raleway"/>
                <a:ea typeface="Raleway"/>
                <a:cs typeface="Raleway"/>
                <a:sym typeface="Raleway"/>
              </a:defRPr>
            </a:lvl4pPr>
            <a:lvl5pPr lvl="4" rtl="0">
              <a:spcBef>
                <a:spcPts val="1333"/>
              </a:spcBef>
              <a:spcAft>
                <a:spcPts val="0"/>
              </a:spcAft>
              <a:buSzPts val="1100"/>
              <a:buFont typeface="Raleway"/>
              <a:buNone/>
              <a:defRPr sz="1467" b="1">
                <a:latin typeface="Raleway"/>
                <a:ea typeface="Raleway"/>
                <a:cs typeface="Raleway"/>
                <a:sym typeface="Raleway"/>
              </a:defRPr>
            </a:lvl5pPr>
            <a:lvl6pPr lvl="5" rtl="0">
              <a:spcBef>
                <a:spcPts val="1333"/>
              </a:spcBef>
              <a:spcAft>
                <a:spcPts val="0"/>
              </a:spcAft>
              <a:buSzPts val="1100"/>
              <a:buFont typeface="Raleway"/>
              <a:buNone/>
              <a:defRPr sz="1467" b="1">
                <a:latin typeface="Raleway"/>
                <a:ea typeface="Raleway"/>
                <a:cs typeface="Raleway"/>
                <a:sym typeface="Raleway"/>
              </a:defRPr>
            </a:lvl6pPr>
            <a:lvl7pPr lvl="6" rtl="0">
              <a:spcBef>
                <a:spcPts val="1333"/>
              </a:spcBef>
              <a:spcAft>
                <a:spcPts val="0"/>
              </a:spcAft>
              <a:buSzPts val="1100"/>
              <a:buFont typeface="Raleway"/>
              <a:buNone/>
              <a:defRPr sz="1467" b="1">
                <a:latin typeface="Raleway"/>
                <a:ea typeface="Raleway"/>
                <a:cs typeface="Raleway"/>
                <a:sym typeface="Raleway"/>
              </a:defRPr>
            </a:lvl7pPr>
            <a:lvl8pPr lvl="7" rtl="0">
              <a:spcBef>
                <a:spcPts val="1333"/>
              </a:spcBef>
              <a:spcAft>
                <a:spcPts val="0"/>
              </a:spcAft>
              <a:buSzPts val="1100"/>
              <a:buFont typeface="Raleway"/>
              <a:buNone/>
              <a:defRPr sz="1467" b="1">
                <a:latin typeface="Raleway"/>
                <a:ea typeface="Raleway"/>
                <a:cs typeface="Raleway"/>
                <a:sym typeface="Raleway"/>
              </a:defRPr>
            </a:lvl8pPr>
            <a:lvl9pPr lvl="8" rtl="0">
              <a:spcBef>
                <a:spcPts val="1333"/>
              </a:spcBef>
              <a:spcAft>
                <a:spcPts val="1333"/>
              </a:spcAft>
              <a:buSzPts val="1100"/>
              <a:buFont typeface="Raleway"/>
              <a:buNone/>
              <a:defRPr sz="1467" b="1">
                <a:latin typeface="Raleway"/>
                <a:ea typeface="Raleway"/>
                <a:cs typeface="Raleway"/>
                <a:sym typeface="Raleway"/>
              </a:defRPr>
            </a:lvl9pPr>
          </a:lstStyle>
          <a:p>
            <a:endParaRPr/>
          </a:p>
        </p:txBody>
      </p:sp>
      <p:sp>
        <p:nvSpPr>
          <p:cNvPr id="16" name="Google Shape;16;p3"/>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727874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0" y="-8800"/>
            <a:ext cx="11302267" cy="68712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25" name="Google Shape;25;p5"/>
          <p:cNvSpPr txBox="1">
            <a:spLocks noGrp="1"/>
          </p:cNvSpPr>
          <p:nvPr>
            <p:ph type="title"/>
          </p:nvPr>
        </p:nvSpPr>
        <p:spPr>
          <a:xfrm>
            <a:off x="609600" y="1313167"/>
            <a:ext cx="3178400" cy="8396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6" name="Google Shape;26;p5"/>
          <p:cNvSpPr txBox="1">
            <a:spLocks noGrp="1"/>
          </p:cNvSpPr>
          <p:nvPr>
            <p:ph type="body" idx="1"/>
          </p:nvPr>
        </p:nvSpPr>
        <p:spPr>
          <a:xfrm>
            <a:off x="609600" y="2286831"/>
            <a:ext cx="6349600" cy="36488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1333"/>
              </a:spcBef>
              <a:spcAft>
                <a:spcPts val="0"/>
              </a:spcAft>
              <a:buSzPts val="1400"/>
              <a:buChar char="╶"/>
              <a:defRPr/>
            </a:lvl2pPr>
            <a:lvl3pPr marL="1828754" lvl="2" indent="-423323">
              <a:spcBef>
                <a:spcPts val="1333"/>
              </a:spcBef>
              <a:spcAft>
                <a:spcPts val="0"/>
              </a:spcAft>
              <a:buSzPts val="1400"/>
              <a:buChar char="╶"/>
              <a:defRPr/>
            </a:lvl3pPr>
            <a:lvl4pPr marL="2438339" lvl="3" indent="-423323">
              <a:spcBef>
                <a:spcPts val="1333"/>
              </a:spcBef>
              <a:spcAft>
                <a:spcPts val="0"/>
              </a:spcAft>
              <a:buSzPts val="1400"/>
              <a:buChar char="╶"/>
              <a:defRPr/>
            </a:lvl4pPr>
            <a:lvl5pPr marL="3047924" lvl="4" indent="-423323">
              <a:spcBef>
                <a:spcPts val="1333"/>
              </a:spcBef>
              <a:spcAft>
                <a:spcPts val="0"/>
              </a:spcAft>
              <a:buSzPts val="1400"/>
              <a:buChar char="╶"/>
              <a:defRPr/>
            </a:lvl5pPr>
            <a:lvl6pPr marL="3657509" lvl="5" indent="-423323">
              <a:spcBef>
                <a:spcPts val="1333"/>
              </a:spcBef>
              <a:spcAft>
                <a:spcPts val="0"/>
              </a:spcAft>
              <a:buSzPts val="1400"/>
              <a:buChar char="╶"/>
              <a:defRPr/>
            </a:lvl6pPr>
            <a:lvl7pPr marL="4267093" lvl="6" indent="-423323">
              <a:spcBef>
                <a:spcPts val="1333"/>
              </a:spcBef>
              <a:spcAft>
                <a:spcPts val="0"/>
              </a:spcAft>
              <a:buSzPts val="1400"/>
              <a:buChar char="╶"/>
              <a:defRPr/>
            </a:lvl7pPr>
            <a:lvl8pPr marL="4876678" lvl="7" indent="-423323">
              <a:spcBef>
                <a:spcPts val="1333"/>
              </a:spcBef>
              <a:spcAft>
                <a:spcPts val="0"/>
              </a:spcAft>
              <a:buSzPts val="1400"/>
              <a:buChar char="╶"/>
              <a:defRPr/>
            </a:lvl8pPr>
            <a:lvl9pPr marL="5486263" lvl="8" indent="-423323">
              <a:spcBef>
                <a:spcPts val="1333"/>
              </a:spcBef>
              <a:spcAft>
                <a:spcPts val="1333"/>
              </a:spcAft>
              <a:buSzPts val="1400"/>
              <a:buChar char="╶"/>
              <a:defRPr/>
            </a:lvl9pPr>
          </a:lstStyle>
          <a:p>
            <a:endParaRPr/>
          </a:p>
        </p:txBody>
      </p:sp>
      <p:sp>
        <p:nvSpPr>
          <p:cNvPr id="27" name="Google Shape;27;p5"/>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71016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p:nvPr/>
        </p:nvSpPr>
        <p:spPr>
          <a:xfrm>
            <a:off x="0" y="-8800"/>
            <a:ext cx="11302267" cy="68712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30" name="Google Shape;30;p6"/>
          <p:cNvSpPr txBox="1">
            <a:spLocks noGrp="1"/>
          </p:cNvSpPr>
          <p:nvPr>
            <p:ph type="title"/>
          </p:nvPr>
        </p:nvSpPr>
        <p:spPr>
          <a:xfrm>
            <a:off x="609600" y="1313167"/>
            <a:ext cx="3178400" cy="8396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6"/>
          <p:cNvSpPr txBox="1">
            <a:spLocks noGrp="1"/>
          </p:cNvSpPr>
          <p:nvPr>
            <p:ph type="body" idx="1"/>
          </p:nvPr>
        </p:nvSpPr>
        <p:spPr>
          <a:xfrm>
            <a:off x="609600" y="2281600"/>
            <a:ext cx="3035200" cy="36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1333"/>
              </a:spcBef>
              <a:spcAft>
                <a:spcPts val="0"/>
              </a:spcAft>
              <a:buSzPts val="1200"/>
              <a:buChar char="╶"/>
              <a:defRPr sz="1600"/>
            </a:lvl2pPr>
            <a:lvl3pPr marL="1828754" lvl="2" indent="-406390">
              <a:spcBef>
                <a:spcPts val="1333"/>
              </a:spcBef>
              <a:spcAft>
                <a:spcPts val="0"/>
              </a:spcAft>
              <a:buSzPts val="1200"/>
              <a:buChar char="╶"/>
              <a:defRPr sz="1600"/>
            </a:lvl3pPr>
            <a:lvl4pPr marL="2438339" lvl="3" indent="-406390">
              <a:spcBef>
                <a:spcPts val="1333"/>
              </a:spcBef>
              <a:spcAft>
                <a:spcPts val="0"/>
              </a:spcAft>
              <a:buSzPts val="1200"/>
              <a:buChar char="╶"/>
              <a:defRPr sz="1600"/>
            </a:lvl4pPr>
            <a:lvl5pPr marL="3047924" lvl="4" indent="-406390">
              <a:spcBef>
                <a:spcPts val="1333"/>
              </a:spcBef>
              <a:spcAft>
                <a:spcPts val="0"/>
              </a:spcAft>
              <a:buSzPts val="1200"/>
              <a:buChar char="╶"/>
              <a:defRPr sz="1600"/>
            </a:lvl5pPr>
            <a:lvl6pPr marL="3657509" lvl="5" indent="-406390">
              <a:spcBef>
                <a:spcPts val="1333"/>
              </a:spcBef>
              <a:spcAft>
                <a:spcPts val="0"/>
              </a:spcAft>
              <a:buSzPts val="1200"/>
              <a:buChar char="╶"/>
              <a:defRPr sz="1600"/>
            </a:lvl6pPr>
            <a:lvl7pPr marL="4267093" lvl="6" indent="-406390">
              <a:spcBef>
                <a:spcPts val="1333"/>
              </a:spcBef>
              <a:spcAft>
                <a:spcPts val="0"/>
              </a:spcAft>
              <a:buSzPts val="1200"/>
              <a:buChar char="╶"/>
              <a:defRPr sz="1600"/>
            </a:lvl7pPr>
            <a:lvl8pPr marL="4876678" lvl="7" indent="-406390">
              <a:spcBef>
                <a:spcPts val="1333"/>
              </a:spcBef>
              <a:spcAft>
                <a:spcPts val="0"/>
              </a:spcAft>
              <a:buSzPts val="1200"/>
              <a:buChar char="╶"/>
              <a:defRPr sz="1600"/>
            </a:lvl8pPr>
            <a:lvl9pPr marL="5486263" lvl="8" indent="-406390">
              <a:spcBef>
                <a:spcPts val="1333"/>
              </a:spcBef>
              <a:spcAft>
                <a:spcPts val="1333"/>
              </a:spcAft>
              <a:buSzPts val="1200"/>
              <a:buChar char="╶"/>
              <a:defRPr sz="1600"/>
            </a:lvl9pPr>
          </a:lstStyle>
          <a:p>
            <a:endParaRPr/>
          </a:p>
        </p:txBody>
      </p:sp>
      <p:sp>
        <p:nvSpPr>
          <p:cNvPr id="32" name="Google Shape;32;p6"/>
          <p:cNvSpPr txBox="1">
            <a:spLocks noGrp="1"/>
          </p:cNvSpPr>
          <p:nvPr>
            <p:ph type="body" idx="2"/>
          </p:nvPr>
        </p:nvSpPr>
        <p:spPr>
          <a:xfrm>
            <a:off x="3827397" y="2281600"/>
            <a:ext cx="3035200" cy="36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1333"/>
              </a:spcBef>
              <a:spcAft>
                <a:spcPts val="0"/>
              </a:spcAft>
              <a:buSzPts val="1200"/>
              <a:buChar char="╶"/>
              <a:defRPr sz="1600"/>
            </a:lvl2pPr>
            <a:lvl3pPr marL="1828754" lvl="2" indent="-406390">
              <a:spcBef>
                <a:spcPts val="1333"/>
              </a:spcBef>
              <a:spcAft>
                <a:spcPts val="0"/>
              </a:spcAft>
              <a:buSzPts val="1200"/>
              <a:buChar char="╶"/>
              <a:defRPr sz="1600"/>
            </a:lvl3pPr>
            <a:lvl4pPr marL="2438339" lvl="3" indent="-406390">
              <a:spcBef>
                <a:spcPts val="1333"/>
              </a:spcBef>
              <a:spcAft>
                <a:spcPts val="0"/>
              </a:spcAft>
              <a:buSzPts val="1200"/>
              <a:buChar char="╶"/>
              <a:defRPr sz="1600"/>
            </a:lvl4pPr>
            <a:lvl5pPr marL="3047924" lvl="4" indent="-406390">
              <a:spcBef>
                <a:spcPts val="1333"/>
              </a:spcBef>
              <a:spcAft>
                <a:spcPts val="0"/>
              </a:spcAft>
              <a:buSzPts val="1200"/>
              <a:buChar char="╶"/>
              <a:defRPr sz="1600"/>
            </a:lvl5pPr>
            <a:lvl6pPr marL="3657509" lvl="5" indent="-406390">
              <a:spcBef>
                <a:spcPts val="1333"/>
              </a:spcBef>
              <a:spcAft>
                <a:spcPts val="0"/>
              </a:spcAft>
              <a:buSzPts val="1200"/>
              <a:buChar char="╶"/>
              <a:defRPr sz="1600"/>
            </a:lvl6pPr>
            <a:lvl7pPr marL="4267093" lvl="6" indent="-406390">
              <a:spcBef>
                <a:spcPts val="1333"/>
              </a:spcBef>
              <a:spcAft>
                <a:spcPts val="0"/>
              </a:spcAft>
              <a:buSzPts val="1200"/>
              <a:buChar char="╶"/>
              <a:defRPr sz="1600"/>
            </a:lvl7pPr>
            <a:lvl8pPr marL="4876678" lvl="7" indent="-406390">
              <a:spcBef>
                <a:spcPts val="1333"/>
              </a:spcBef>
              <a:spcAft>
                <a:spcPts val="0"/>
              </a:spcAft>
              <a:buSzPts val="1200"/>
              <a:buChar char="╶"/>
              <a:defRPr sz="1600"/>
            </a:lvl8pPr>
            <a:lvl9pPr marL="5486263" lvl="8" indent="-406390">
              <a:spcBef>
                <a:spcPts val="1333"/>
              </a:spcBef>
              <a:spcAft>
                <a:spcPts val="1333"/>
              </a:spcAft>
              <a:buSzPts val="1200"/>
              <a:buChar char="╶"/>
              <a:defRPr sz="1600"/>
            </a:lvl9pPr>
          </a:lstStyle>
          <a:p>
            <a:endParaRPr/>
          </a:p>
        </p:txBody>
      </p:sp>
      <p:sp>
        <p:nvSpPr>
          <p:cNvPr id="33" name="Google Shape;33;p6"/>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148296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
          <p:cNvSpPr/>
          <p:nvPr/>
        </p:nvSpPr>
        <p:spPr>
          <a:xfrm>
            <a:off x="-17633" y="-8800"/>
            <a:ext cx="9434733" cy="688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51" name="Google Shape;51;p10"/>
          <p:cNvSpPr txBox="1">
            <a:spLocks noGrp="1"/>
          </p:cNvSpPr>
          <p:nvPr>
            <p:ph type="sldNum" idx="12"/>
          </p:nvPr>
        </p:nvSpPr>
        <p:spPr>
          <a:xfrm>
            <a:off x="609600" y="6231533"/>
            <a:ext cx="731600" cy="326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381408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B2948-2DBE-4B35-8EC4-03AF67E75B6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B949033-197E-414D-A8E9-72A256DB1F0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7E301C-58C3-4BA0-B12D-2824B78B7522}"/>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5" name="Marcador de pie de página 4">
            <a:extLst>
              <a:ext uri="{FF2B5EF4-FFF2-40B4-BE49-F238E27FC236}">
                <a16:creationId xmlns:a16="http://schemas.microsoft.com/office/drawing/2014/main" id="{7B7FC094-6F98-4871-8AD7-6005D92F58B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0E6673D-DFF2-44E3-9368-59C9D15F41B3}"/>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20509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A5075F-AEEE-42D0-80B5-42C9E5FA23B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C7D2014-8272-486A-B6A6-F637CD727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6DE7812-5E6D-4488-9101-76C28F818E81}"/>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5" name="Marcador de pie de página 4">
            <a:extLst>
              <a:ext uri="{FF2B5EF4-FFF2-40B4-BE49-F238E27FC236}">
                <a16:creationId xmlns:a16="http://schemas.microsoft.com/office/drawing/2014/main" id="{007C7ADC-B86D-4A25-81B7-27CA39AD26B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DE8ADC6-1F31-47EC-A31F-DF632FC4A15D}"/>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57138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03749-439B-4A77-AA70-9E88D53C1EA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16820C-EFD8-4BC8-A305-26525933588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3552791-9A56-4D8E-BB5F-69903AE66BB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EE5C9F5-588E-41A3-96C2-93DBE99E37D4}"/>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6" name="Marcador de pie de página 5">
            <a:extLst>
              <a:ext uri="{FF2B5EF4-FFF2-40B4-BE49-F238E27FC236}">
                <a16:creationId xmlns:a16="http://schemas.microsoft.com/office/drawing/2014/main" id="{EB5CCDC8-01EC-467F-A3E2-C4D7D7E078A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EFA463A-762A-43A2-9BA1-17A905764C08}"/>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298035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0483C-0576-49AB-BE87-B6BC3F596AF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354555D-9564-4E32-B3A9-5AA13D6E1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E465A15-661F-4FB4-93B2-D5D8A99E850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419003C-427E-4546-B4B0-3D934A4E2B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24B05D1-8D34-4EFF-8DBB-0A0119006CC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DCC9FB6-F79B-460E-9623-82CE311A1132}"/>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8" name="Marcador de pie de página 7">
            <a:extLst>
              <a:ext uri="{FF2B5EF4-FFF2-40B4-BE49-F238E27FC236}">
                <a16:creationId xmlns:a16="http://schemas.microsoft.com/office/drawing/2014/main" id="{54B5EA52-F2FD-4940-8C06-333B1ED5DAC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B354E3C-344D-434D-9AF3-B48E3DC551A5}"/>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137437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574AF5-7BB9-499D-80EB-04141A1BEB5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303FC11-6696-4140-A04F-BF9283184A6E}"/>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4" name="Marcador de pie de página 3">
            <a:extLst>
              <a:ext uri="{FF2B5EF4-FFF2-40B4-BE49-F238E27FC236}">
                <a16:creationId xmlns:a16="http://schemas.microsoft.com/office/drawing/2014/main" id="{E9688869-F2B2-46D7-A527-68095612CE1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A302934-7E28-4FAB-8D1A-74328D7BE8FC}"/>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3181660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7B9DF6E-95EC-48C7-975D-E18651A88D4E}"/>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3" name="Marcador de pie de página 2">
            <a:extLst>
              <a:ext uri="{FF2B5EF4-FFF2-40B4-BE49-F238E27FC236}">
                <a16:creationId xmlns:a16="http://schemas.microsoft.com/office/drawing/2014/main" id="{BF79E90C-EA0B-4161-977E-097B030FD7D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00238C3-15E4-4A68-9D62-4138DAB7BE5B}"/>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746680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BE22A-FF3F-4454-8F62-BE651923CC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1490D4A-4A65-4B83-8C4E-54C069008C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EE3A9AC-24F4-4AA6-A640-64FA020EB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9636B58-875A-4102-B595-24161E45FB86}"/>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6" name="Marcador de pie de página 5">
            <a:extLst>
              <a:ext uri="{FF2B5EF4-FFF2-40B4-BE49-F238E27FC236}">
                <a16:creationId xmlns:a16="http://schemas.microsoft.com/office/drawing/2014/main" id="{4C0BFDB8-C0BD-4DEB-BB49-D947179EE78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71295C7-F3FF-40B0-8877-E65639631FBE}"/>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42183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CEC58-25D1-4C6C-8B89-D1BD8790F15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5C892CB-E29D-46B8-A0AF-AFA2E20A01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D2C5DCD-4085-4A77-BE60-151C4A210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DB18DD5-1493-4C87-BACC-CB90578D772A}"/>
              </a:ext>
            </a:extLst>
          </p:cNvPr>
          <p:cNvSpPr>
            <a:spLocks noGrp="1"/>
          </p:cNvSpPr>
          <p:nvPr>
            <p:ph type="dt" sz="half" idx="10"/>
          </p:nvPr>
        </p:nvSpPr>
        <p:spPr/>
        <p:txBody>
          <a:bodyPr/>
          <a:lstStyle/>
          <a:p>
            <a:fld id="{91EE5C83-3D20-4B6F-B59C-DF3FD60218DC}" type="datetimeFigureOut">
              <a:rPr lang="es-ES" smtClean="0"/>
              <a:t>20/07/2023</a:t>
            </a:fld>
            <a:endParaRPr lang="es-ES"/>
          </a:p>
        </p:txBody>
      </p:sp>
      <p:sp>
        <p:nvSpPr>
          <p:cNvPr id="6" name="Marcador de pie de página 5">
            <a:extLst>
              <a:ext uri="{FF2B5EF4-FFF2-40B4-BE49-F238E27FC236}">
                <a16:creationId xmlns:a16="http://schemas.microsoft.com/office/drawing/2014/main" id="{E440457C-A41E-4296-B97C-1D63C34C027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0ED7417-E144-4648-8E22-95C625DC1AA2}"/>
              </a:ext>
            </a:extLst>
          </p:cNvPr>
          <p:cNvSpPr>
            <a:spLocks noGrp="1"/>
          </p:cNvSpPr>
          <p:nvPr>
            <p:ph type="sldNum" sz="quarter" idx="12"/>
          </p:nvPr>
        </p:nvSpPr>
        <p:spPr/>
        <p:txBody>
          <a:bodyPr/>
          <a:lstStyle/>
          <a:p>
            <a:fld id="{365B473A-00A5-4CC2-972A-1258A6D57AC6}" type="slidenum">
              <a:rPr lang="es-ES" smtClean="0"/>
              <a:t>‹Nº›</a:t>
            </a:fld>
            <a:endParaRPr lang="es-ES"/>
          </a:p>
        </p:txBody>
      </p:sp>
    </p:spTree>
    <p:extLst>
      <p:ext uri="{BB962C8B-B14F-4D97-AF65-F5344CB8AC3E}">
        <p14:creationId xmlns:p14="http://schemas.microsoft.com/office/powerpoint/2010/main" val="1583109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2965BC1-7EF8-4F46-BA0D-63B2E7656A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64F932D-99CB-4774-AFEA-98C8161B7C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9A9DE30-926D-4D04-B632-FD57AD34C5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E5C83-3D20-4B6F-B59C-DF3FD60218DC}" type="datetimeFigureOut">
              <a:rPr lang="es-ES" smtClean="0"/>
              <a:t>20/07/2023</a:t>
            </a:fld>
            <a:endParaRPr lang="es-ES"/>
          </a:p>
        </p:txBody>
      </p:sp>
      <p:sp>
        <p:nvSpPr>
          <p:cNvPr id="5" name="Marcador de pie de página 4">
            <a:extLst>
              <a:ext uri="{FF2B5EF4-FFF2-40B4-BE49-F238E27FC236}">
                <a16:creationId xmlns:a16="http://schemas.microsoft.com/office/drawing/2014/main" id="{6162EB18-7A72-45CD-9AD0-59B86F757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21C668F4-CA27-47A0-84F9-37FD4C7B43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B473A-00A5-4CC2-972A-1258A6D57AC6}" type="slidenum">
              <a:rPr lang="es-ES" smtClean="0"/>
              <a:t>‹Nº›</a:t>
            </a:fld>
            <a:endParaRPr lang="es-ES"/>
          </a:p>
        </p:txBody>
      </p:sp>
    </p:spTree>
    <p:extLst>
      <p:ext uri="{BB962C8B-B14F-4D97-AF65-F5344CB8AC3E}">
        <p14:creationId xmlns:p14="http://schemas.microsoft.com/office/powerpoint/2010/main" val="857444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76A5A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1313167"/>
            <a:ext cx="3178400" cy="839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1pPr>
            <a:lvl2pPr lvl="1">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2pPr>
            <a:lvl3pPr lvl="2">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3pPr>
            <a:lvl4pPr lvl="3">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4pPr>
            <a:lvl5pPr lvl="4">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5pPr>
            <a:lvl6pPr lvl="5">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6pPr>
            <a:lvl7pPr lvl="6">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7pPr>
            <a:lvl8pPr lvl="7">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8pPr>
            <a:lvl9pPr lvl="8">
              <a:spcBef>
                <a:spcPts val="0"/>
              </a:spcBef>
              <a:spcAft>
                <a:spcPts val="0"/>
              </a:spcAft>
              <a:buClr>
                <a:schemeClr val="lt1"/>
              </a:buClr>
              <a:buSzPts val="1800"/>
              <a:buFont typeface="Raleway"/>
              <a:buNone/>
              <a:defRPr sz="1800" b="1">
                <a:solidFill>
                  <a:schemeClr val="lt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609600" y="2286831"/>
            <a:ext cx="6349600" cy="36488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Varela"/>
              <a:buChar char="╺"/>
              <a:defRPr>
                <a:solidFill>
                  <a:schemeClr val="lt1"/>
                </a:solidFill>
                <a:latin typeface="Varela"/>
                <a:ea typeface="Varela"/>
                <a:cs typeface="Varela"/>
                <a:sym typeface="Varela"/>
              </a:defRPr>
            </a:lvl1pPr>
            <a:lvl2pPr marL="914400" lvl="1"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2pPr>
            <a:lvl3pPr marL="1371600" lvl="2"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3pPr>
            <a:lvl4pPr marL="1828800" lvl="3"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4pPr>
            <a:lvl5pPr marL="2286000" lvl="4"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5pPr>
            <a:lvl6pPr marL="2743200" lvl="5"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6pPr>
            <a:lvl7pPr marL="3200400" lvl="6"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7pPr>
            <a:lvl8pPr marL="3657600" lvl="7" indent="-31750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8pPr>
            <a:lvl9pPr marL="4114800" lvl="8" indent="-317500">
              <a:lnSpc>
                <a:spcPct val="115000"/>
              </a:lnSpc>
              <a:spcBef>
                <a:spcPts val="1000"/>
              </a:spcBef>
              <a:spcAft>
                <a:spcPts val="1000"/>
              </a:spcAft>
              <a:buClr>
                <a:schemeClr val="lt1"/>
              </a:buClr>
              <a:buSzPts val="1400"/>
              <a:buFont typeface="Varela"/>
              <a:buChar char="╶"/>
              <a:defRPr>
                <a:solidFill>
                  <a:schemeClr val="lt1"/>
                </a:solidFill>
                <a:latin typeface="Varela"/>
                <a:ea typeface="Varela"/>
                <a:cs typeface="Varela"/>
                <a:sym typeface="Varela"/>
              </a:defRPr>
            </a:lvl9pPr>
          </a:lstStyle>
          <a:p>
            <a:endParaRPr/>
          </a:p>
        </p:txBody>
      </p:sp>
      <p:sp>
        <p:nvSpPr>
          <p:cNvPr id="8" name="Google Shape;8;p1"/>
          <p:cNvSpPr txBox="1">
            <a:spLocks noGrp="1"/>
          </p:cNvSpPr>
          <p:nvPr>
            <p:ph type="sldNum" idx="12"/>
          </p:nvPr>
        </p:nvSpPr>
        <p:spPr>
          <a:xfrm>
            <a:off x="609600" y="6231533"/>
            <a:ext cx="731600" cy="326800"/>
          </a:xfrm>
          <a:prstGeom prst="rect">
            <a:avLst/>
          </a:prstGeom>
          <a:noFill/>
          <a:ln>
            <a:noFill/>
          </a:ln>
        </p:spPr>
        <p:txBody>
          <a:bodyPr spcFirstLastPara="1" wrap="square" lIns="91425" tIns="91425" rIns="91425" bIns="91425" anchor="ctr" anchorCtr="0">
            <a:noAutofit/>
          </a:bodyPr>
          <a:lstStyle>
            <a:lvl1pPr lvl="0">
              <a:buNone/>
              <a:defRPr sz="1333" b="1">
                <a:solidFill>
                  <a:schemeClr val="lt1"/>
                </a:solidFill>
                <a:latin typeface="Twentieth Century"/>
                <a:ea typeface="Twentieth Century"/>
                <a:cs typeface="Twentieth Century"/>
                <a:sym typeface="Twentieth Century"/>
              </a:defRPr>
            </a:lvl1pPr>
            <a:lvl2pPr lvl="1">
              <a:buNone/>
              <a:defRPr sz="1333" b="1">
                <a:solidFill>
                  <a:schemeClr val="lt1"/>
                </a:solidFill>
                <a:latin typeface="Twentieth Century"/>
                <a:ea typeface="Twentieth Century"/>
                <a:cs typeface="Twentieth Century"/>
                <a:sym typeface="Twentieth Century"/>
              </a:defRPr>
            </a:lvl2pPr>
            <a:lvl3pPr lvl="2">
              <a:buNone/>
              <a:defRPr sz="1333" b="1">
                <a:solidFill>
                  <a:schemeClr val="lt1"/>
                </a:solidFill>
                <a:latin typeface="Twentieth Century"/>
                <a:ea typeface="Twentieth Century"/>
                <a:cs typeface="Twentieth Century"/>
                <a:sym typeface="Twentieth Century"/>
              </a:defRPr>
            </a:lvl3pPr>
            <a:lvl4pPr lvl="3">
              <a:buNone/>
              <a:defRPr sz="1333" b="1">
                <a:solidFill>
                  <a:schemeClr val="lt1"/>
                </a:solidFill>
                <a:latin typeface="Twentieth Century"/>
                <a:ea typeface="Twentieth Century"/>
                <a:cs typeface="Twentieth Century"/>
                <a:sym typeface="Twentieth Century"/>
              </a:defRPr>
            </a:lvl4pPr>
            <a:lvl5pPr lvl="4">
              <a:buNone/>
              <a:defRPr sz="1333" b="1">
                <a:solidFill>
                  <a:schemeClr val="lt1"/>
                </a:solidFill>
                <a:latin typeface="Twentieth Century"/>
                <a:ea typeface="Twentieth Century"/>
                <a:cs typeface="Twentieth Century"/>
                <a:sym typeface="Twentieth Century"/>
              </a:defRPr>
            </a:lvl5pPr>
            <a:lvl6pPr lvl="5">
              <a:buNone/>
              <a:defRPr sz="1333" b="1">
                <a:solidFill>
                  <a:schemeClr val="lt1"/>
                </a:solidFill>
                <a:latin typeface="Twentieth Century"/>
                <a:ea typeface="Twentieth Century"/>
                <a:cs typeface="Twentieth Century"/>
                <a:sym typeface="Twentieth Century"/>
              </a:defRPr>
            </a:lvl6pPr>
            <a:lvl7pPr lvl="6">
              <a:buNone/>
              <a:defRPr sz="1333" b="1">
                <a:solidFill>
                  <a:schemeClr val="lt1"/>
                </a:solidFill>
                <a:latin typeface="Twentieth Century"/>
                <a:ea typeface="Twentieth Century"/>
                <a:cs typeface="Twentieth Century"/>
                <a:sym typeface="Twentieth Century"/>
              </a:defRPr>
            </a:lvl7pPr>
            <a:lvl8pPr lvl="7">
              <a:buNone/>
              <a:defRPr sz="1333" b="1">
                <a:solidFill>
                  <a:schemeClr val="lt1"/>
                </a:solidFill>
                <a:latin typeface="Twentieth Century"/>
                <a:ea typeface="Twentieth Century"/>
                <a:cs typeface="Twentieth Century"/>
                <a:sym typeface="Twentieth Century"/>
              </a:defRPr>
            </a:lvl8pPr>
            <a:lvl9pPr lvl="8">
              <a:buNone/>
              <a:defRPr sz="1333" b="1">
                <a:solidFill>
                  <a:schemeClr val="lt1"/>
                </a:solidFill>
                <a:latin typeface="Twentieth Century"/>
                <a:ea typeface="Twentieth Century"/>
                <a:cs typeface="Twentieth Century"/>
                <a:sym typeface="Twentieth Century"/>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88716880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9.jpg"/><Relationship Id="rId5" Type="http://schemas.openxmlformats.org/officeDocument/2006/relationships/image" Target="../media/image8.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microsoft.com/office/2007/relationships/hdphoto" Target="../media/hdphoto9.wdp"/></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microsoft.com/office/2007/relationships/hdphoto" Target="../media/hdphoto10.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microsoft.com/office/2007/relationships/hdphoto" Target="../media/hdphoto11.wdp"/></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microsoft.com/office/2007/relationships/hdphoto" Target="../media/hdphoto12.wdp"/></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8.png"/><Relationship Id="rId7" Type="http://schemas.openxmlformats.org/officeDocument/2006/relationships/diagramQuickStyle" Target="../diagrams/quickStyle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3.wdp"/><Relationship Id="rId9" Type="http://schemas.microsoft.com/office/2007/relationships/diagramDrawing" Target="../diagrams/drawing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microsoft.com/office/2007/relationships/hdphoto" Target="../media/hdphoto14.wdp"/></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15.wdp"/></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16.wdp"/></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microsoft.com/office/2007/relationships/hdphoto" Target="../media/hdphoto4.wdp"/></Relationships>
</file>

<file path=ppt/slides/_rels/slide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609600" y="4484567"/>
            <a:ext cx="5486400" cy="1546400"/>
          </a:xfrm>
          <a:prstGeom prst="rect">
            <a:avLst/>
          </a:prstGeom>
        </p:spPr>
        <p:txBody>
          <a:bodyPr spcFirstLastPara="1" wrap="square" lIns="121900" tIns="121900" rIns="121900" bIns="121900" anchor="b" anchorCtr="0">
            <a:noAutofit/>
          </a:bodyPr>
          <a:lstStyle/>
          <a:p>
            <a:pPr lvl="0"/>
            <a:r>
              <a:rPr lang="es-ES" dirty="0"/>
              <a:t>CURSO PROGRAMACIÓN WEB</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1808506" y="5577824"/>
            <a:ext cx="3227728"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Mediante un formulario</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4" name="CuadroTexto 3">
            <a:extLst>
              <a:ext uri="{FF2B5EF4-FFF2-40B4-BE49-F238E27FC236}">
                <a16:creationId xmlns:a16="http://schemas.microsoft.com/office/drawing/2014/main" id="{F1C8406E-E552-4194-8986-BB932068F10E}"/>
              </a:ext>
            </a:extLst>
          </p:cNvPr>
          <p:cNvSpPr txBox="1"/>
          <p:nvPr/>
        </p:nvSpPr>
        <p:spPr>
          <a:xfrm>
            <a:off x="1808506" y="2357304"/>
            <a:ext cx="3016712"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Mediante un </a:t>
            </a:r>
            <a:r>
              <a:rPr lang="es-ES" sz="1800" dirty="0" err="1">
                <a:solidFill>
                  <a:schemeClr val="bg1"/>
                </a:solidFill>
                <a:effectLst/>
                <a:latin typeface="Verdana" panose="020B0604030504040204" pitchFamily="34" charset="0"/>
                <a:ea typeface="Times New Roman" panose="02020603050405020304" pitchFamily="18" charset="0"/>
              </a:rPr>
              <a:t>prompt</a:t>
            </a:r>
            <a:r>
              <a:rPr lang="es-ES" sz="1800" dirty="0">
                <a:solidFill>
                  <a:schemeClr val="bg1"/>
                </a:solidFill>
                <a:effectLst/>
                <a:latin typeface="Verdana" panose="020B0604030504040204" pitchFamily="34" charset="0"/>
                <a:ea typeface="Times New Roman" panose="02020603050405020304" pitchFamily="18" charset="0"/>
              </a:rPr>
              <a:t>()</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5" name="CuadroTexto 4">
            <a:extLst>
              <a:ext uri="{FF2B5EF4-FFF2-40B4-BE49-F238E27FC236}">
                <a16:creationId xmlns:a16="http://schemas.microsoft.com/office/drawing/2014/main" id="{D2719EDF-5C87-4850-A622-C466981AB73C}"/>
              </a:ext>
            </a:extLst>
          </p:cNvPr>
          <p:cNvSpPr txBox="1"/>
          <p:nvPr/>
        </p:nvSpPr>
        <p:spPr>
          <a:xfrm>
            <a:off x="1635005" y="1649290"/>
            <a:ext cx="6116293"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JavaScript puede “introducir" datos de dos formas:</a:t>
            </a:r>
            <a:endParaRPr lang="es-ES" sz="1800" dirty="0">
              <a:solidFill>
                <a:schemeClr val="bg1"/>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10" name="CuadroTexto 9">
            <a:extLst>
              <a:ext uri="{FF2B5EF4-FFF2-40B4-BE49-F238E27FC236}">
                <a16:creationId xmlns:a16="http://schemas.microsoft.com/office/drawing/2014/main" id="{B0EC286A-8222-43C5-8561-D03FB4D346B7}"/>
              </a:ext>
            </a:extLst>
          </p:cNvPr>
          <p:cNvSpPr txBox="1"/>
          <p:nvPr/>
        </p:nvSpPr>
        <p:spPr>
          <a:xfrm>
            <a:off x="2343078" y="2934182"/>
            <a:ext cx="8897008" cy="1656864"/>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IMPORTANTE: Todo lo que se introduzca por </a:t>
            </a:r>
            <a:r>
              <a:rPr lang="es-ES" sz="1800" dirty="0" err="1">
                <a:solidFill>
                  <a:schemeClr val="bg1"/>
                </a:solidFill>
                <a:effectLst/>
                <a:latin typeface="Verdana" panose="020B0604030504040204" pitchFamily="34" charset="0"/>
                <a:ea typeface="Times New Roman" panose="02020603050405020304" pitchFamily="18" charset="0"/>
              </a:rPr>
              <a:t>prompt</a:t>
            </a:r>
            <a:r>
              <a:rPr lang="es-ES" sz="1800" dirty="0">
                <a:solidFill>
                  <a:schemeClr val="bg1"/>
                </a:solidFill>
                <a:effectLst/>
                <a:latin typeface="Verdana" panose="020B0604030504040204" pitchFamily="34" charset="0"/>
                <a:ea typeface="Times New Roman" panose="02020603050405020304" pitchFamily="18" charset="0"/>
              </a:rPr>
              <a:t>() será considerado como un </a:t>
            </a:r>
            <a:r>
              <a:rPr lang="es-ES" sz="1800" dirty="0" err="1">
                <a:solidFill>
                  <a:srgbClr val="92D050"/>
                </a:solidFill>
                <a:effectLst/>
                <a:latin typeface="Verdana" panose="020B0604030504040204" pitchFamily="34" charset="0"/>
                <a:ea typeface="Times New Roman" panose="02020603050405020304" pitchFamily="18" charset="0"/>
              </a:rPr>
              <a:t>string</a:t>
            </a:r>
            <a:r>
              <a:rPr lang="es-ES" sz="1800" dirty="0">
                <a:solidFill>
                  <a:schemeClr val="bg1"/>
                </a:solidFill>
                <a:effectLst/>
                <a:latin typeface="Verdana" panose="020B0604030504040204" pitchFamily="34" charset="0"/>
                <a:ea typeface="Times New Roman" panose="02020603050405020304" pitchFamily="18" charset="0"/>
              </a:rPr>
              <a:t>, por lo que, si queremos introducir números y operar con ellos, deberemos pasarlos a formato </a:t>
            </a:r>
            <a:r>
              <a:rPr lang="es-ES" sz="1800" dirty="0" err="1">
                <a:solidFill>
                  <a:srgbClr val="92D050"/>
                </a:solidFill>
                <a:effectLst/>
                <a:latin typeface="Verdana" panose="020B0604030504040204" pitchFamily="34" charset="0"/>
                <a:ea typeface="Times New Roman" panose="02020603050405020304" pitchFamily="18" charset="0"/>
              </a:rPr>
              <a:t>number</a:t>
            </a:r>
            <a:r>
              <a:rPr lang="es-ES" sz="1800" dirty="0">
                <a:solidFill>
                  <a:srgbClr val="92D050"/>
                </a:solidFill>
                <a:effectLst/>
                <a:latin typeface="Verdana" panose="020B0604030504040204" pitchFamily="34" charset="0"/>
                <a:ea typeface="Times New Roman" panose="02020603050405020304" pitchFamily="18" charset="0"/>
              </a:rPr>
              <a:t> </a:t>
            </a:r>
            <a:r>
              <a:rPr lang="es-ES" sz="1800" dirty="0">
                <a:solidFill>
                  <a:schemeClr val="bg1"/>
                </a:solidFill>
                <a:effectLst/>
                <a:latin typeface="Verdana" panose="020B0604030504040204" pitchFamily="34" charset="0"/>
                <a:ea typeface="Times New Roman" panose="02020603050405020304" pitchFamily="18" charset="0"/>
              </a:rPr>
              <a:t>mediante</a:t>
            </a:r>
            <a:r>
              <a:rPr lang="es-ES" sz="1800" dirty="0">
                <a:solidFill>
                  <a:srgbClr val="92D050"/>
                </a:solidFill>
                <a:effectLst/>
                <a:latin typeface="Verdana" panose="020B0604030504040204" pitchFamily="34" charset="0"/>
                <a:ea typeface="Times New Roman" panose="02020603050405020304" pitchFamily="18" charset="0"/>
              </a:rPr>
              <a:t> </a:t>
            </a:r>
            <a:r>
              <a:rPr lang="es-ES" sz="1800" dirty="0" err="1">
                <a:solidFill>
                  <a:srgbClr val="92D050"/>
                </a:solidFill>
                <a:effectLst/>
                <a:latin typeface="Verdana" panose="020B0604030504040204" pitchFamily="34" charset="0"/>
                <a:ea typeface="Times New Roman" panose="02020603050405020304" pitchFamily="18" charset="0"/>
              </a:rPr>
              <a:t>Number</a:t>
            </a:r>
            <a:r>
              <a:rPr lang="es-ES" sz="1800" dirty="0">
                <a:solidFill>
                  <a:srgbClr val="92D050"/>
                </a:solidFill>
                <a:effectLst/>
                <a:latin typeface="Verdana" panose="020B0604030504040204" pitchFamily="34" charset="0"/>
                <a:ea typeface="Times New Roman" panose="02020603050405020304" pitchFamily="18" charset="0"/>
              </a:rPr>
              <a:t>() </a:t>
            </a:r>
            <a:r>
              <a:rPr lang="es-ES" sz="1800" dirty="0">
                <a:solidFill>
                  <a:schemeClr val="bg1"/>
                </a:solidFill>
                <a:effectLst/>
                <a:latin typeface="Verdana" panose="020B0604030504040204" pitchFamily="34" charset="0"/>
                <a:ea typeface="Times New Roman" panose="02020603050405020304" pitchFamily="18" charset="0"/>
              </a:rPr>
              <a:t>o</a:t>
            </a:r>
            <a:r>
              <a:rPr lang="es-ES" sz="1800" dirty="0">
                <a:solidFill>
                  <a:srgbClr val="92D050"/>
                </a:solidFill>
                <a:effectLst/>
                <a:latin typeface="Verdana" panose="020B0604030504040204" pitchFamily="34" charset="0"/>
                <a:ea typeface="Times New Roman" panose="02020603050405020304" pitchFamily="18" charset="0"/>
              </a:rPr>
              <a:t> </a:t>
            </a:r>
            <a:r>
              <a:rPr lang="es-ES" sz="1800" dirty="0" err="1">
                <a:solidFill>
                  <a:srgbClr val="92D050"/>
                </a:solidFill>
                <a:effectLst/>
                <a:latin typeface="Verdana" panose="020B0604030504040204" pitchFamily="34" charset="0"/>
                <a:ea typeface="Times New Roman" panose="02020603050405020304" pitchFamily="18" charset="0"/>
              </a:rPr>
              <a:t>parseInt</a:t>
            </a:r>
            <a:r>
              <a:rPr lang="es-ES" sz="1800" dirty="0">
                <a:solidFill>
                  <a:srgbClr val="92D050"/>
                </a:solidFill>
                <a:effectLst/>
                <a:latin typeface="Verdana" panose="020B0604030504040204" pitchFamily="34" charset="0"/>
                <a:ea typeface="Times New Roman" panose="02020603050405020304" pitchFamily="18" charset="0"/>
              </a:rPr>
              <a:t>()</a:t>
            </a:r>
            <a:r>
              <a:rPr lang="es-ES" sz="1800" dirty="0">
                <a:solidFill>
                  <a:schemeClr val="bg1"/>
                </a:solidFill>
                <a:effectLst/>
                <a:latin typeface="Verdana" panose="020B0604030504040204" pitchFamily="34" charset="0"/>
                <a:ea typeface="Times New Roman" panose="02020603050405020304" pitchFamily="18" charset="0"/>
              </a:rPr>
              <a:t>.</a:t>
            </a:r>
            <a:endParaRPr lang="es-ES" sz="1800" b="1" dirty="0">
              <a:solidFill>
                <a:schemeClr val="bg1"/>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11" name="CuadroTexto 10">
            <a:extLst>
              <a:ext uri="{FF2B5EF4-FFF2-40B4-BE49-F238E27FC236}">
                <a16:creationId xmlns:a16="http://schemas.microsoft.com/office/drawing/2014/main" id="{784D8D3C-ABAC-4E33-A70A-3423E6BF6759}"/>
              </a:ext>
            </a:extLst>
          </p:cNvPr>
          <p:cNvSpPr txBox="1"/>
          <p:nvPr/>
        </p:nvSpPr>
        <p:spPr>
          <a:xfrm>
            <a:off x="2343078" y="4363299"/>
            <a:ext cx="3973316" cy="369332"/>
          </a:xfrm>
          <a:prstGeom prst="rect">
            <a:avLst/>
          </a:prstGeom>
          <a:noFill/>
        </p:spPr>
        <p:txBody>
          <a:bodyPr wrap="square">
            <a:spAutoFit/>
          </a:bodyPr>
          <a:lstStyle/>
          <a:p>
            <a:r>
              <a:rPr lang="es-ES" b="0" dirty="0">
                <a:solidFill>
                  <a:srgbClr val="9CDCFE"/>
                </a:solidFill>
                <a:effectLst/>
                <a:latin typeface="Consolas" panose="020B0609020204030204" pitchFamily="49" charset="0"/>
              </a:rPr>
              <a:t>Resultado</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a:t>
            </a:r>
            <a:r>
              <a:rPr lang="es-ES" b="0" dirty="0">
                <a:solidFill>
                  <a:srgbClr val="4EC9B0"/>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089B3856-1F28-4424-8B4E-9CB182C60FF8}"/>
              </a:ext>
            </a:extLst>
          </p:cNvPr>
          <p:cNvSpPr txBox="1"/>
          <p:nvPr/>
        </p:nvSpPr>
        <p:spPr>
          <a:xfrm>
            <a:off x="2343078" y="4869810"/>
            <a:ext cx="3973316" cy="651460"/>
          </a:xfrm>
          <a:prstGeom prst="rect">
            <a:avLst/>
          </a:prstGeom>
          <a:noFill/>
        </p:spPr>
        <p:txBody>
          <a:bodyPr wrap="square">
            <a:spAutoFit/>
          </a:bodyPr>
          <a:lstStyle/>
          <a:p>
            <a:r>
              <a:rPr lang="es-ES" b="0" dirty="0" err="1">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parseInt</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+23</a:t>
            </a:r>
            <a:r>
              <a:rPr lang="es-ES" b="0" dirty="0">
                <a:solidFill>
                  <a:srgbClr val="D4D4D4"/>
                </a:solidFill>
                <a:effectLst/>
                <a:latin typeface="Consolas" panose="020B0609020204030204" pitchFamily="49" charset="0"/>
              </a:rPr>
              <a:t>);</a:t>
            </a: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13" name="Rectángulo: esquinas redondeadas 12">
            <a:extLst>
              <a:ext uri="{FF2B5EF4-FFF2-40B4-BE49-F238E27FC236}">
                <a16:creationId xmlns:a16="http://schemas.microsoft.com/office/drawing/2014/main" id="{62359521-3E86-41A5-9CD2-65D9387C0385}"/>
              </a:ext>
            </a:extLst>
          </p:cNvPr>
          <p:cNvSpPr/>
          <p:nvPr/>
        </p:nvSpPr>
        <p:spPr>
          <a:xfrm>
            <a:off x="744923" y="444391"/>
            <a:ext cx="3657385" cy="877918"/>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ENTRADA DE DATOS</a:t>
            </a:r>
          </a:p>
        </p:txBody>
      </p:sp>
    </p:spTree>
    <p:extLst>
      <p:ext uri="{BB962C8B-B14F-4D97-AF65-F5344CB8AC3E}">
        <p14:creationId xmlns:p14="http://schemas.microsoft.com/office/powerpoint/2010/main" val="186970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accel="49000" decel="4900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accel="49000" decel="4900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000" fill="hold"/>
                                        <p:tgtEl>
                                          <p:spTgt spid="10"/>
                                        </p:tgtEl>
                                        <p:attrNameLst>
                                          <p:attrName>ppt_x</p:attrName>
                                        </p:attrNameLst>
                                      </p:cBhvr>
                                      <p:tavLst>
                                        <p:tav tm="0">
                                          <p:val>
                                            <p:strVal val="0-#ppt_w/2"/>
                                          </p:val>
                                        </p:tav>
                                        <p:tav tm="100000">
                                          <p:val>
                                            <p:strVal val="#ppt_x"/>
                                          </p:val>
                                        </p:tav>
                                      </p:tavLst>
                                    </p:anim>
                                    <p:anim calcmode="lin" valueType="num">
                                      <p:cBhvr additive="base">
                                        <p:cTn id="25"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accel="49000" decel="4900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1000" fill="hold"/>
                                        <p:tgtEl>
                                          <p:spTgt spid="7"/>
                                        </p:tgtEl>
                                        <p:attrNameLst>
                                          <p:attrName>ppt_x</p:attrName>
                                        </p:attrNameLst>
                                      </p:cBhvr>
                                      <p:tavLst>
                                        <p:tav tm="0">
                                          <p:val>
                                            <p:strVal val="0-#ppt_w/2"/>
                                          </p:val>
                                        </p:tav>
                                        <p:tav tm="100000">
                                          <p:val>
                                            <p:strVal val="#ppt_x"/>
                                          </p:val>
                                        </p:tav>
                                      </p:tavLst>
                                    </p:anim>
                                    <p:anim calcmode="lin" valueType="num">
                                      <p:cBhvr additive="base">
                                        <p:cTn id="41"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P spid="10" grpId="0"/>
      <p:bldP spid="11" grpId="0"/>
      <p:bldP spid="12"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A3AFF3EB-B82E-450B-A658-535741054062}"/>
              </a:ext>
            </a:extLst>
          </p:cNvPr>
          <p:cNvSpPr txBox="1"/>
          <p:nvPr/>
        </p:nvSpPr>
        <p:spPr>
          <a:xfrm>
            <a:off x="1788860" y="1872825"/>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LET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5CA9903F-BCE2-427D-8EB1-45F4385B647B}"/>
              </a:ext>
            </a:extLst>
          </p:cNvPr>
          <p:cNvSpPr txBox="1"/>
          <p:nvPr/>
        </p:nvSpPr>
        <p:spPr>
          <a:xfrm>
            <a:off x="1788858" y="3431091"/>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VAR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246E62E8-C252-4FB9-902A-488C32E0136F}"/>
              </a:ext>
            </a:extLst>
          </p:cNvPr>
          <p:cNvSpPr txBox="1"/>
          <p:nvPr/>
        </p:nvSpPr>
        <p:spPr>
          <a:xfrm>
            <a:off x="1788857" y="4615857"/>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CONST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0200EF9-1921-41A0-BEA6-FE965F0BDD76}"/>
              </a:ext>
            </a:extLst>
          </p:cNvPr>
          <p:cNvSpPr txBox="1"/>
          <p:nvPr/>
        </p:nvSpPr>
        <p:spPr>
          <a:xfrm>
            <a:off x="2182755" y="2433075"/>
            <a:ext cx="8614279" cy="667106"/>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P</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ermite declarar variables limitando su alcance al bloque, declaración o expresión donde se está usando.</a:t>
            </a:r>
          </a:p>
        </p:txBody>
      </p:sp>
      <p:sp>
        <p:nvSpPr>
          <p:cNvPr id="14" name="CuadroTexto 13">
            <a:extLst>
              <a:ext uri="{FF2B5EF4-FFF2-40B4-BE49-F238E27FC236}">
                <a16:creationId xmlns:a16="http://schemas.microsoft.com/office/drawing/2014/main" id="{FEB6A896-441E-4862-AF7A-1E3A9A0D1380}"/>
              </a:ext>
            </a:extLst>
          </p:cNvPr>
          <p:cNvSpPr txBox="1"/>
          <p:nvPr/>
        </p:nvSpPr>
        <p:spPr>
          <a:xfrm>
            <a:off x="2182755" y="3911447"/>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D</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efine una variable global o local (en una función) sin importar el ámbito del bloque.</a:t>
            </a:r>
          </a:p>
        </p:txBody>
      </p:sp>
      <p:sp>
        <p:nvSpPr>
          <p:cNvPr id="15" name="CuadroTexto 14">
            <a:extLst>
              <a:ext uri="{FF2B5EF4-FFF2-40B4-BE49-F238E27FC236}">
                <a16:creationId xmlns:a16="http://schemas.microsoft.com/office/drawing/2014/main" id="{8DD10363-926C-4694-9CC3-29E1AE21E86D}"/>
              </a:ext>
            </a:extLst>
          </p:cNvPr>
          <p:cNvSpPr txBox="1"/>
          <p:nvPr/>
        </p:nvSpPr>
        <p:spPr>
          <a:xfrm>
            <a:off x="2182755" y="5320267"/>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Define una constante.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esquinas redondeadas 15">
            <a:extLst>
              <a:ext uri="{FF2B5EF4-FFF2-40B4-BE49-F238E27FC236}">
                <a16:creationId xmlns:a16="http://schemas.microsoft.com/office/drawing/2014/main" id="{06129604-8E03-48D5-AD65-9AA58E8A8D4C}"/>
              </a:ext>
            </a:extLst>
          </p:cNvPr>
          <p:cNvSpPr/>
          <p:nvPr/>
        </p:nvSpPr>
        <p:spPr>
          <a:xfrm>
            <a:off x="547993" y="407779"/>
            <a:ext cx="2481727" cy="85945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VARIABLES</a:t>
            </a:r>
          </a:p>
        </p:txBody>
      </p:sp>
    </p:spTree>
    <p:extLst>
      <p:ext uri="{BB962C8B-B14F-4D97-AF65-F5344CB8AC3E}">
        <p14:creationId xmlns:p14="http://schemas.microsoft.com/office/powerpoint/2010/main" val="196395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0-#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accel="49000" decel="4900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1000" fill="hold"/>
                                        <p:tgtEl>
                                          <p:spTgt spid="12"/>
                                        </p:tgtEl>
                                        <p:attrNameLst>
                                          <p:attrName>ppt_x</p:attrName>
                                        </p:attrNameLst>
                                      </p:cBhvr>
                                      <p:tavLst>
                                        <p:tav tm="0">
                                          <p:val>
                                            <p:strVal val="0-#ppt_w/2"/>
                                          </p:val>
                                        </p:tav>
                                        <p:tav tm="100000">
                                          <p:val>
                                            <p:strVal val="#ppt_x"/>
                                          </p:val>
                                        </p:tav>
                                      </p:tavLst>
                                    </p:anim>
                                    <p:anim calcmode="lin" valueType="num">
                                      <p:cBhvr additive="base">
                                        <p:cTn id="35"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3" grpId="0"/>
      <p:bldP spid="14" grpId="0"/>
      <p:bldP spid="1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863D800-FE8C-42A7-97C0-E81EAF87BF9B}"/>
              </a:ext>
            </a:extLst>
          </p:cNvPr>
          <p:cNvSpPr txBox="1"/>
          <p:nvPr/>
        </p:nvSpPr>
        <p:spPr>
          <a:xfrm>
            <a:off x="1728681" y="2236575"/>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GLOBAL</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D645AABD-1F28-4DAF-92F4-D3FBF3248F80}"/>
              </a:ext>
            </a:extLst>
          </p:cNvPr>
          <p:cNvSpPr txBox="1"/>
          <p:nvPr/>
        </p:nvSpPr>
        <p:spPr>
          <a:xfrm>
            <a:off x="1728679" y="3634135"/>
            <a:ext cx="8614279" cy="373500"/>
          </a:xfrm>
          <a:prstGeom prst="rect">
            <a:avLst/>
          </a:prstGeom>
          <a:noFill/>
        </p:spPr>
        <p:txBody>
          <a:bodyPr wrap="square">
            <a:spAutoFit/>
          </a:bodyPr>
          <a:lstStyle/>
          <a:p>
            <a:pPr>
              <a:lnSpc>
                <a:spcPct val="106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LOCAL</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8D81E8BD-3AD0-47D1-91E9-922EF0AF4EFE}"/>
              </a:ext>
            </a:extLst>
          </p:cNvPr>
          <p:cNvSpPr txBox="1"/>
          <p:nvPr/>
        </p:nvSpPr>
        <p:spPr>
          <a:xfrm>
            <a:off x="2122576" y="2796825"/>
            <a:ext cx="8614279"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Podemos acceder a ellas desde cualquier parte de nuestro código.</a:t>
            </a:r>
          </a:p>
        </p:txBody>
      </p:sp>
      <p:sp>
        <p:nvSpPr>
          <p:cNvPr id="9" name="CuadroTexto 8">
            <a:extLst>
              <a:ext uri="{FF2B5EF4-FFF2-40B4-BE49-F238E27FC236}">
                <a16:creationId xmlns:a16="http://schemas.microsoft.com/office/drawing/2014/main" id="{11CCDC8F-BF59-4E14-877E-9AEEF17E9168}"/>
              </a:ext>
            </a:extLst>
          </p:cNvPr>
          <p:cNvSpPr txBox="1"/>
          <p:nvPr/>
        </p:nvSpPr>
        <p:spPr>
          <a:xfrm>
            <a:off x="2122576" y="4114491"/>
            <a:ext cx="8614279" cy="1254318"/>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Podemos acceder a ellas sólo dentro del ámbito en que fueron definidas. Normalmente funciones. Serán accesibles desde la propia función o desde funciones anidadas en niveles superiores a la anterior. Es decir, las variables locales se pueden ver desde dentro hacia fuera, pero nunca desde fuera hacia dentro de la función.</a:t>
            </a:r>
          </a:p>
        </p:txBody>
      </p:sp>
      <p:sp>
        <p:nvSpPr>
          <p:cNvPr id="13" name="Rectángulo: esquinas redondeadas 12">
            <a:extLst>
              <a:ext uri="{FF2B5EF4-FFF2-40B4-BE49-F238E27FC236}">
                <a16:creationId xmlns:a16="http://schemas.microsoft.com/office/drawing/2014/main" id="{801F1B94-EAC4-41F6-81E4-A7D84EE6DBA1}"/>
              </a:ext>
            </a:extLst>
          </p:cNvPr>
          <p:cNvSpPr/>
          <p:nvPr/>
        </p:nvSpPr>
        <p:spPr>
          <a:xfrm>
            <a:off x="547993" y="407779"/>
            <a:ext cx="4212693" cy="1081412"/>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ÁMBITO DE LAS VARIABLES</a:t>
            </a:r>
          </a:p>
        </p:txBody>
      </p:sp>
    </p:spTree>
    <p:extLst>
      <p:ext uri="{BB962C8B-B14F-4D97-AF65-F5344CB8AC3E}">
        <p14:creationId xmlns:p14="http://schemas.microsoft.com/office/powerpoint/2010/main" val="287628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0-#ppt_w/2"/>
                                          </p:val>
                                        </p:tav>
                                        <p:tav tm="100000">
                                          <p:val>
                                            <p:strVal val="#ppt_x"/>
                                          </p:val>
                                        </p:tav>
                                      </p:tavLst>
                                    </p:anim>
                                    <p:anim calcmode="lin" valueType="num">
                                      <p:cBhvr additive="base">
                                        <p:cTn id="2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7" grpId="0"/>
      <p:bldP spid="9"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9AD1C448-112F-48B1-8DD4-65EA05A49788}"/>
              </a:ext>
            </a:extLst>
          </p:cNvPr>
          <p:cNvSpPr txBox="1"/>
          <p:nvPr/>
        </p:nvSpPr>
        <p:spPr>
          <a:xfrm>
            <a:off x="2702227" y="2382568"/>
            <a:ext cx="8614279" cy="3108864"/>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variable1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"Esta es una variable global"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(variable1);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n 13">
            <a:extLst>
              <a:ext uri="{FF2B5EF4-FFF2-40B4-BE49-F238E27FC236}">
                <a16:creationId xmlns:a16="http://schemas.microsoft.com/office/drawing/2014/main" id="{D1205BE0-A671-4F37-B936-2CFAA1413595}"/>
              </a:ext>
            </a:extLst>
          </p:cNvPr>
          <p:cNvPicPr/>
          <p:nvPr/>
        </p:nvPicPr>
        <p:blipFill>
          <a:blip r:embed="rId4"/>
          <a:stretch>
            <a:fillRect/>
          </a:stretch>
        </p:blipFill>
        <p:spPr>
          <a:xfrm>
            <a:off x="8171351" y="5357223"/>
            <a:ext cx="3145155" cy="919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ángulo: esquinas redondeadas 14">
            <a:extLst>
              <a:ext uri="{FF2B5EF4-FFF2-40B4-BE49-F238E27FC236}">
                <a16:creationId xmlns:a16="http://schemas.microsoft.com/office/drawing/2014/main" id="{B6D5AEC6-91A8-47E2-98EB-39414E54F17D}"/>
              </a:ext>
            </a:extLst>
          </p:cNvPr>
          <p:cNvSpPr/>
          <p:nvPr/>
        </p:nvSpPr>
        <p:spPr>
          <a:xfrm>
            <a:off x="547993" y="407779"/>
            <a:ext cx="6026978" cy="1189518"/>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ÁMBITO DE LAS VARIABLES DECLARADAS CON </a:t>
            </a:r>
            <a:r>
              <a:rPr lang="es-ES" sz="2400" kern="0" dirty="0">
                <a:solidFill>
                  <a:srgbClr val="92D050"/>
                </a:solidFill>
                <a:latin typeface="Arial"/>
                <a:sym typeface="Arial"/>
              </a:rPr>
              <a:t>VAR</a:t>
            </a:r>
          </a:p>
        </p:txBody>
      </p:sp>
    </p:spTree>
    <p:extLst>
      <p:ext uri="{BB962C8B-B14F-4D97-AF65-F5344CB8AC3E}">
        <p14:creationId xmlns:p14="http://schemas.microsoft.com/office/powerpoint/2010/main" val="22455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9AD1C448-112F-48B1-8DD4-65EA05A49788}"/>
              </a:ext>
            </a:extLst>
          </p:cNvPr>
          <p:cNvSpPr txBox="1"/>
          <p:nvPr/>
        </p:nvSpPr>
        <p:spPr>
          <a:xfrm>
            <a:off x="2267831" y="2389272"/>
            <a:ext cx="8614279" cy="2826736"/>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variable1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"Esta es una variable global"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(variable1);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BF1062E5-EB00-400C-ABD3-0C56A25BC289}"/>
              </a:ext>
            </a:extLst>
          </p:cNvPr>
          <p:cNvPicPr/>
          <p:nvPr/>
        </p:nvPicPr>
        <p:blipFill>
          <a:blip r:embed="rId4"/>
          <a:stretch>
            <a:fillRect/>
          </a:stretch>
        </p:blipFill>
        <p:spPr>
          <a:xfrm>
            <a:off x="8155668" y="5366127"/>
            <a:ext cx="3145155" cy="919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ángulo: esquinas redondeadas 6">
            <a:extLst>
              <a:ext uri="{FF2B5EF4-FFF2-40B4-BE49-F238E27FC236}">
                <a16:creationId xmlns:a16="http://schemas.microsoft.com/office/drawing/2014/main" id="{F100218E-B17B-4F89-B02A-EB453149B77C}"/>
              </a:ext>
            </a:extLst>
          </p:cNvPr>
          <p:cNvSpPr/>
          <p:nvPr/>
        </p:nvSpPr>
        <p:spPr>
          <a:xfrm>
            <a:off x="547993" y="407779"/>
            <a:ext cx="6026978" cy="113654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ÁMBITO DE LAS VARIABLES DECLARADAS CON </a:t>
            </a:r>
            <a:r>
              <a:rPr lang="es-ES" sz="2400" kern="0" dirty="0">
                <a:solidFill>
                  <a:srgbClr val="92D050"/>
                </a:solidFill>
                <a:latin typeface="Arial"/>
                <a:sym typeface="Arial"/>
              </a:rPr>
              <a:t>LET</a:t>
            </a:r>
          </a:p>
        </p:txBody>
      </p:sp>
    </p:spTree>
    <p:extLst>
      <p:ext uri="{BB962C8B-B14F-4D97-AF65-F5344CB8AC3E}">
        <p14:creationId xmlns:p14="http://schemas.microsoft.com/office/powerpoint/2010/main" val="93453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9AD1C448-112F-48B1-8DD4-65EA05A49788}"/>
              </a:ext>
            </a:extLst>
          </p:cNvPr>
          <p:cNvSpPr txBox="1"/>
          <p:nvPr/>
        </p:nvSpPr>
        <p:spPr>
          <a:xfrm>
            <a:off x="2567665" y="2181159"/>
            <a:ext cx="8614279" cy="3390993"/>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variable1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"Esta es una variable global"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variable1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"Esta es una variable local"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(variable1);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miFuncion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56E02B8E-2A98-4B47-B7E3-A8DB2F826B91}"/>
              </a:ext>
            </a:extLst>
          </p:cNvPr>
          <p:cNvPicPr/>
          <p:nvPr/>
        </p:nvPicPr>
        <p:blipFill>
          <a:blip r:embed="rId4"/>
          <a:stretch>
            <a:fillRect/>
          </a:stretch>
        </p:blipFill>
        <p:spPr>
          <a:xfrm>
            <a:off x="8245704" y="5310895"/>
            <a:ext cx="2936240" cy="8464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ángulo: esquinas redondeadas 4">
            <a:extLst>
              <a:ext uri="{FF2B5EF4-FFF2-40B4-BE49-F238E27FC236}">
                <a16:creationId xmlns:a16="http://schemas.microsoft.com/office/drawing/2014/main" id="{263010B2-76B9-49BA-92E3-F4F9D820D625}"/>
              </a:ext>
            </a:extLst>
          </p:cNvPr>
          <p:cNvSpPr/>
          <p:nvPr/>
        </p:nvSpPr>
        <p:spPr>
          <a:xfrm>
            <a:off x="547993" y="407779"/>
            <a:ext cx="4140121" cy="107558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ÁMBITO DE LAS VARIABLES</a:t>
            </a:r>
            <a:endParaRPr lang="es-ES" sz="2400" kern="0" dirty="0">
              <a:solidFill>
                <a:srgbClr val="92D050"/>
              </a:solidFill>
              <a:latin typeface="Arial"/>
              <a:sym typeface="Arial"/>
            </a:endParaRPr>
          </a:p>
        </p:txBody>
      </p:sp>
      <p:sp>
        <p:nvSpPr>
          <p:cNvPr id="2" name="Flecha: curvada hacia abajo 1">
            <a:extLst>
              <a:ext uri="{FF2B5EF4-FFF2-40B4-BE49-F238E27FC236}">
                <a16:creationId xmlns:a16="http://schemas.microsoft.com/office/drawing/2014/main" id="{C72352E6-BDA2-411A-948A-6D3298D957DB}"/>
              </a:ext>
            </a:extLst>
          </p:cNvPr>
          <p:cNvSpPr/>
          <p:nvPr/>
        </p:nvSpPr>
        <p:spPr>
          <a:xfrm rot="16200000">
            <a:off x="2842535" y="3261360"/>
            <a:ext cx="477520" cy="508000"/>
          </a:xfrm>
          <a:prstGeom prst="curved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Flecha: curvada hacia abajo 5">
            <a:extLst>
              <a:ext uri="{FF2B5EF4-FFF2-40B4-BE49-F238E27FC236}">
                <a16:creationId xmlns:a16="http://schemas.microsoft.com/office/drawing/2014/main" id="{D881D776-D0EE-4C34-8B68-83F24A669130}"/>
              </a:ext>
            </a:extLst>
          </p:cNvPr>
          <p:cNvSpPr/>
          <p:nvPr/>
        </p:nvSpPr>
        <p:spPr>
          <a:xfrm rot="16200000">
            <a:off x="1557411" y="2868051"/>
            <a:ext cx="1264138" cy="508000"/>
          </a:xfrm>
          <a:prstGeom prst="curved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92103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animBg="1"/>
      <p:bldP spid="2"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863D800-FE8C-42A7-97C0-E81EAF87BF9B}"/>
              </a:ext>
            </a:extLst>
          </p:cNvPr>
          <p:cNvSpPr txBox="1"/>
          <p:nvPr/>
        </p:nvSpPr>
        <p:spPr>
          <a:xfrm>
            <a:off x="1616139" y="1753282"/>
            <a:ext cx="8614279" cy="135691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tenemos un modo que, al activarlo, nos permite ser más restrictivo en nuestro modo de programar, para ello, al principio de nuestra página JS, en la primera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linea</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pondremos:</a:t>
            </a:r>
          </a:p>
          <a:p>
            <a:pPr>
              <a:lnSpc>
                <a:spcPct val="106000"/>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D645AABD-1F28-4DAF-92F4-D3FBF3248F80}"/>
              </a:ext>
            </a:extLst>
          </p:cNvPr>
          <p:cNvSpPr txBox="1"/>
          <p:nvPr/>
        </p:nvSpPr>
        <p:spPr>
          <a:xfrm>
            <a:off x="1616139" y="3148855"/>
            <a:ext cx="1816377" cy="287579"/>
          </a:xfrm>
          <a:prstGeom prst="rect">
            <a:avLst/>
          </a:prstGeom>
          <a:noFill/>
        </p:spPr>
        <p:txBody>
          <a:bodyPr wrap="square">
            <a:spAutoFit/>
          </a:bodyPr>
          <a:lstStyle/>
          <a:p>
            <a:pPr>
              <a:lnSpc>
                <a:spcPts val="1425"/>
              </a:lnSpc>
              <a:spcAft>
                <a:spcPts val="800"/>
              </a:spcAft>
            </a:pP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'use </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strict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E441F6C0-A887-4A1F-A7DC-7ED20F68228F}"/>
              </a:ext>
            </a:extLst>
          </p:cNvPr>
          <p:cNvSpPr txBox="1"/>
          <p:nvPr/>
        </p:nvSpPr>
        <p:spPr>
          <a:xfrm>
            <a:off x="1616139" y="3747809"/>
            <a:ext cx="5150421"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Por ejemplo, sin este modo activo yo podría poner:</a:t>
            </a:r>
          </a:p>
          <a:p>
            <a:pPr>
              <a:lnSpc>
                <a:spcPct val="106000"/>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3BA0737C-6E35-4BBA-85F1-3851AA392751}"/>
              </a:ext>
            </a:extLst>
          </p:cNvPr>
          <p:cNvSpPr txBox="1"/>
          <p:nvPr/>
        </p:nvSpPr>
        <p:spPr>
          <a:xfrm>
            <a:off x="1616139" y="4373717"/>
            <a:ext cx="1816377" cy="287579"/>
          </a:xfrm>
          <a:prstGeom prst="rect">
            <a:avLst/>
          </a:prstGeom>
          <a:noFill/>
        </p:spPr>
        <p:txBody>
          <a:bodyPr wrap="square">
            <a:spAutoFit/>
          </a:bodyPr>
          <a:lstStyle/>
          <a:p>
            <a:pPr>
              <a:lnSpc>
                <a:spcPts val="1425"/>
              </a:lnSpc>
              <a:spcAft>
                <a:spcPts val="800"/>
              </a:spcAft>
            </a:pP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5</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127853B1-EB0E-4927-9081-F96B28473B92}"/>
              </a:ext>
            </a:extLst>
          </p:cNvPr>
          <p:cNvSpPr txBox="1"/>
          <p:nvPr/>
        </p:nvSpPr>
        <p:spPr>
          <a:xfrm>
            <a:off x="1616139" y="5025624"/>
            <a:ext cx="4587713"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 el modo estricto activo tendría que poner:</a:t>
            </a:r>
          </a:p>
          <a:p>
            <a:pPr>
              <a:lnSpc>
                <a:spcPct val="106000"/>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3247E3EE-8F54-47E9-8F8C-66845CE7BC84}"/>
              </a:ext>
            </a:extLst>
          </p:cNvPr>
          <p:cNvSpPr txBox="1"/>
          <p:nvPr/>
        </p:nvSpPr>
        <p:spPr>
          <a:xfrm>
            <a:off x="1616139" y="5651532"/>
            <a:ext cx="1816377" cy="287579"/>
          </a:xfrm>
          <a:prstGeom prst="rect">
            <a:avLst/>
          </a:prstGeom>
          <a:noFill/>
        </p:spPr>
        <p:txBody>
          <a:bodyPr wrap="square">
            <a:spAutoFit/>
          </a:bodyPr>
          <a:lstStyle/>
          <a:p>
            <a:pPr>
              <a:lnSpc>
                <a:spcPts val="1425"/>
              </a:lnSpc>
              <a:spcAft>
                <a:spcPts val="800"/>
              </a:spcAft>
            </a:pP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5</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ángulo: esquinas redondeadas 13">
            <a:extLst>
              <a:ext uri="{FF2B5EF4-FFF2-40B4-BE49-F238E27FC236}">
                <a16:creationId xmlns:a16="http://schemas.microsoft.com/office/drawing/2014/main" id="{8AE84447-4F91-425E-9993-74159011994F}"/>
              </a:ext>
            </a:extLst>
          </p:cNvPr>
          <p:cNvSpPr/>
          <p:nvPr/>
        </p:nvSpPr>
        <p:spPr>
          <a:xfrm>
            <a:off x="547993" y="407779"/>
            <a:ext cx="4140121" cy="85945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MODO ESTRICTO</a:t>
            </a:r>
            <a:endParaRPr lang="es-ES" sz="2400" kern="0" dirty="0">
              <a:solidFill>
                <a:srgbClr val="92D050"/>
              </a:solidFill>
              <a:latin typeface="Arial"/>
              <a:sym typeface="Arial"/>
            </a:endParaRPr>
          </a:p>
        </p:txBody>
      </p:sp>
    </p:spTree>
    <p:extLst>
      <p:ext uri="{BB962C8B-B14F-4D97-AF65-F5344CB8AC3E}">
        <p14:creationId xmlns:p14="http://schemas.microsoft.com/office/powerpoint/2010/main" val="36051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accel="49000" decel="4900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1000" fill="hold"/>
                                        <p:tgtEl>
                                          <p:spTgt spid="12"/>
                                        </p:tgtEl>
                                        <p:attrNameLst>
                                          <p:attrName>ppt_x</p:attrName>
                                        </p:attrNameLst>
                                      </p:cBhvr>
                                      <p:tavLst>
                                        <p:tav tm="0">
                                          <p:val>
                                            <p:strVal val="0-#ppt_w/2"/>
                                          </p:val>
                                        </p:tav>
                                        <p:tav tm="100000">
                                          <p:val>
                                            <p:strVal val="#ppt_x"/>
                                          </p:val>
                                        </p:tav>
                                      </p:tavLst>
                                    </p:anim>
                                    <p:anim calcmode="lin" valueType="num">
                                      <p:cBhvr additive="base">
                                        <p:cTn id="35"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7" grpId="0"/>
      <p:bldP spid="9" grpId="0"/>
      <p:bldP spid="12" grpId="0"/>
      <p:bldP spid="13"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1000" b="-1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2989726" cy="1075149"/>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OPERADORES ARITMÉTICOS</a:t>
            </a:r>
            <a:endParaRPr lang="es-ES" sz="1867" kern="0" dirty="0">
              <a:solidFill>
                <a:srgbClr val="FFFFFF"/>
              </a:solidFill>
              <a:latin typeface="Arial"/>
              <a:sym typeface="Arial"/>
            </a:endParaRPr>
          </a:p>
        </p:txBody>
      </p:sp>
      <p:graphicFrame>
        <p:nvGraphicFramePr>
          <p:cNvPr id="5" name="Tabla 5">
            <a:extLst>
              <a:ext uri="{FF2B5EF4-FFF2-40B4-BE49-F238E27FC236}">
                <a16:creationId xmlns:a16="http://schemas.microsoft.com/office/drawing/2014/main" id="{466A4775-2C86-425A-96F8-422A5BFBEA10}"/>
              </a:ext>
            </a:extLst>
          </p:cNvPr>
          <p:cNvGraphicFramePr>
            <a:graphicFrameLocks noGrp="1"/>
          </p:cNvGraphicFramePr>
          <p:nvPr>
            <p:extLst>
              <p:ext uri="{D42A27DB-BD31-4B8C-83A1-F6EECF244321}">
                <p14:modId xmlns:p14="http://schemas.microsoft.com/office/powerpoint/2010/main" val="1704345949"/>
              </p:ext>
            </p:extLst>
          </p:nvPr>
        </p:nvGraphicFramePr>
        <p:xfrm>
          <a:off x="3587750" y="1448277"/>
          <a:ext cx="6845300" cy="4907280"/>
        </p:xfrm>
        <a:graphic>
          <a:graphicData uri="http://schemas.openxmlformats.org/drawingml/2006/table">
            <a:tbl>
              <a:tblPr firstRow="1" bandRow="1">
                <a:tableStyleId>{284E427A-3D55-4303-BF80-6455036E1DE7}</a:tableStyleId>
              </a:tblPr>
              <a:tblGrid>
                <a:gridCol w="2709333">
                  <a:extLst>
                    <a:ext uri="{9D8B030D-6E8A-4147-A177-3AD203B41FA5}">
                      <a16:colId xmlns:a16="http://schemas.microsoft.com/office/drawing/2014/main" val="813969730"/>
                    </a:ext>
                  </a:extLst>
                </a:gridCol>
                <a:gridCol w="4135967">
                  <a:extLst>
                    <a:ext uri="{9D8B030D-6E8A-4147-A177-3AD203B41FA5}">
                      <a16:colId xmlns:a16="http://schemas.microsoft.com/office/drawing/2014/main" val="3896572524"/>
                    </a:ext>
                  </a:extLst>
                </a:gridCol>
              </a:tblGrid>
              <a:tr h="501312">
                <a:tc>
                  <a:txBody>
                    <a:bodyPr/>
                    <a:lstStyle/>
                    <a:p>
                      <a:pPr algn="ctr"/>
                      <a:r>
                        <a:rPr lang="es-ES" sz="2500" dirty="0"/>
                        <a:t>OPERADOR</a:t>
                      </a:r>
                    </a:p>
                  </a:txBody>
                  <a:tcPr marL="121920" marR="121920" marT="60960" marB="60960"/>
                </a:tc>
                <a:tc>
                  <a:txBody>
                    <a:bodyPr/>
                    <a:lstStyle/>
                    <a:p>
                      <a:pPr algn="ctr"/>
                      <a:r>
                        <a:rPr lang="es-ES" sz="2500" dirty="0"/>
                        <a:t>DESCRIPCIÓN</a:t>
                      </a:r>
                    </a:p>
                  </a:txBody>
                  <a:tcPr marL="121920" marR="121920" marT="60960" marB="60960"/>
                </a:tc>
                <a:extLst>
                  <a:ext uri="{0D108BD9-81ED-4DB2-BD59-A6C34878D82A}">
                    <a16:rowId xmlns:a16="http://schemas.microsoft.com/office/drawing/2014/main" val="214387926"/>
                  </a:ext>
                </a:extLst>
              </a:tr>
              <a:tr h="501312">
                <a:tc>
                  <a:txBody>
                    <a:bodyPr/>
                    <a:lstStyle/>
                    <a:p>
                      <a:pPr algn="ctr"/>
                      <a:r>
                        <a:rPr lang="es-ES" sz="2500" b="1" dirty="0"/>
                        <a:t>+</a:t>
                      </a:r>
                    </a:p>
                  </a:txBody>
                  <a:tcPr marL="121920" marR="121920" marT="60960" marB="60960"/>
                </a:tc>
                <a:tc>
                  <a:txBody>
                    <a:bodyPr/>
                    <a:lstStyle/>
                    <a:p>
                      <a:r>
                        <a:rPr lang="es-ES" sz="2500" dirty="0"/>
                        <a:t>Suma</a:t>
                      </a:r>
                    </a:p>
                  </a:txBody>
                  <a:tcPr marL="121920" marR="121920" marT="60960" marB="60960"/>
                </a:tc>
                <a:extLst>
                  <a:ext uri="{0D108BD9-81ED-4DB2-BD59-A6C34878D82A}">
                    <a16:rowId xmlns:a16="http://schemas.microsoft.com/office/drawing/2014/main" val="3282017202"/>
                  </a:ext>
                </a:extLst>
              </a:tr>
              <a:tr h="501312">
                <a:tc>
                  <a:txBody>
                    <a:bodyPr/>
                    <a:lstStyle/>
                    <a:p>
                      <a:pPr algn="ctr"/>
                      <a:r>
                        <a:rPr lang="es-ES" sz="2500" b="1" dirty="0"/>
                        <a:t>-</a:t>
                      </a:r>
                    </a:p>
                  </a:txBody>
                  <a:tcPr marL="121920" marR="121920" marT="60960" marB="60960"/>
                </a:tc>
                <a:tc>
                  <a:txBody>
                    <a:bodyPr/>
                    <a:lstStyle/>
                    <a:p>
                      <a:r>
                        <a:rPr lang="es-ES" sz="2500" dirty="0"/>
                        <a:t>Resta</a:t>
                      </a:r>
                    </a:p>
                  </a:txBody>
                  <a:tcPr marL="121920" marR="121920" marT="60960" marB="60960"/>
                </a:tc>
                <a:extLst>
                  <a:ext uri="{0D108BD9-81ED-4DB2-BD59-A6C34878D82A}">
                    <a16:rowId xmlns:a16="http://schemas.microsoft.com/office/drawing/2014/main" val="1926185650"/>
                  </a:ext>
                </a:extLst>
              </a:tr>
              <a:tr h="501312">
                <a:tc>
                  <a:txBody>
                    <a:bodyPr/>
                    <a:lstStyle/>
                    <a:p>
                      <a:pPr algn="ctr"/>
                      <a:r>
                        <a:rPr lang="es-ES" sz="2500" b="1" dirty="0"/>
                        <a:t>*</a:t>
                      </a:r>
                    </a:p>
                  </a:txBody>
                  <a:tcPr marL="121920" marR="121920" marT="60960" marB="60960"/>
                </a:tc>
                <a:tc>
                  <a:txBody>
                    <a:bodyPr/>
                    <a:lstStyle/>
                    <a:p>
                      <a:r>
                        <a:rPr lang="es-ES" sz="2500" dirty="0"/>
                        <a:t>Multiplicación</a:t>
                      </a:r>
                    </a:p>
                  </a:txBody>
                  <a:tcPr marL="121920" marR="121920" marT="60960" marB="60960"/>
                </a:tc>
                <a:extLst>
                  <a:ext uri="{0D108BD9-81ED-4DB2-BD59-A6C34878D82A}">
                    <a16:rowId xmlns:a16="http://schemas.microsoft.com/office/drawing/2014/main" val="3707857738"/>
                  </a:ext>
                </a:extLst>
              </a:tr>
              <a:tr h="501312">
                <a:tc>
                  <a:txBody>
                    <a:bodyPr/>
                    <a:lstStyle/>
                    <a:p>
                      <a:pPr algn="ctr"/>
                      <a:r>
                        <a:rPr lang="es-ES" sz="2500" b="1" dirty="0"/>
                        <a:t>**</a:t>
                      </a:r>
                    </a:p>
                  </a:txBody>
                  <a:tcPr marL="121920" marR="121920" marT="60960" marB="60960"/>
                </a:tc>
                <a:tc>
                  <a:txBody>
                    <a:bodyPr/>
                    <a:lstStyle/>
                    <a:p>
                      <a:r>
                        <a:rPr lang="es-ES" sz="2500" dirty="0"/>
                        <a:t>Exponenciación</a:t>
                      </a:r>
                    </a:p>
                  </a:txBody>
                  <a:tcPr marL="121920" marR="121920" marT="60960" marB="60960"/>
                </a:tc>
                <a:extLst>
                  <a:ext uri="{0D108BD9-81ED-4DB2-BD59-A6C34878D82A}">
                    <a16:rowId xmlns:a16="http://schemas.microsoft.com/office/drawing/2014/main" val="1691137754"/>
                  </a:ext>
                </a:extLst>
              </a:tr>
              <a:tr h="501312">
                <a:tc>
                  <a:txBody>
                    <a:bodyPr/>
                    <a:lstStyle/>
                    <a:p>
                      <a:pPr algn="ctr"/>
                      <a:r>
                        <a:rPr lang="es-ES" sz="2500" b="1" dirty="0"/>
                        <a:t>/</a:t>
                      </a:r>
                    </a:p>
                  </a:txBody>
                  <a:tcPr marL="121920" marR="121920" marT="60960" marB="60960"/>
                </a:tc>
                <a:tc>
                  <a:txBody>
                    <a:bodyPr/>
                    <a:lstStyle/>
                    <a:p>
                      <a:r>
                        <a:rPr lang="es-ES" sz="2500" dirty="0"/>
                        <a:t>División</a:t>
                      </a:r>
                    </a:p>
                  </a:txBody>
                  <a:tcPr marL="121920" marR="121920" marT="60960" marB="60960"/>
                </a:tc>
                <a:extLst>
                  <a:ext uri="{0D108BD9-81ED-4DB2-BD59-A6C34878D82A}">
                    <a16:rowId xmlns:a16="http://schemas.microsoft.com/office/drawing/2014/main" val="3173144777"/>
                  </a:ext>
                </a:extLst>
              </a:tr>
              <a:tr h="880703">
                <a:tc>
                  <a:txBody>
                    <a:bodyPr/>
                    <a:lstStyle/>
                    <a:p>
                      <a:pPr algn="ctr"/>
                      <a:r>
                        <a:rPr lang="es-ES" sz="2500" b="1" dirty="0"/>
                        <a:t>%</a:t>
                      </a:r>
                    </a:p>
                  </a:txBody>
                  <a:tcPr marL="121920" marR="121920" marT="60960" marB="60960"/>
                </a:tc>
                <a:tc>
                  <a:txBody>
                    <a:bodyPr/>
                    <a:lstStyle/>
                    <a:p>
                      <a:r>
                        <a:rPr lang="es-ES" sz="2500" dirty="0"/>
                        <a:t>Módulo (Resto de la división)</a:t>
                      </a:r>
                    </a:p>
                  </a:txBody>
                  <a:tcPr marL="121920" marR="121920" marT="60960" marB="60960"/>
                </a:tc>
                <a:extLst>
                  <a:ext uri="{0D108BD9-81ED-4DB2-BD59-A6C34878D82A}">
                    <a16:rowId xmlns:a16="http://schemas.microsoft.com/office/drawing/2014/main" val="3282191416"/>
                  </a:ext>
                </a:extLst>
              </a:tr>
              <a:tr h="501312">
                <a:tc>
                  <a:txBody>
                    <a:bodyPr/>
                    <a:lstStyle/>
                    <a:p>
                      <a:pPr algn="ctr"/>
                      <a:r>
                        <a:rPr lang="es-ES" sz="2500" b="1" dirty="0"/>
                        <a:t>++</a:t>
                      </a:r>
                    </a:p>
                  </a:txBody>
                  <a:tcPr marL="121920" marR="121920" marT="60960" marB="60960"/>
                </a:tc>
                <a:tc>
                  <a:txBody>
                    <a:bodyPr/>
                    <a:lstStyle/>
                    <a:p>
                      <a:r>
                        <a:rPr lang="es-ES" sz="2500" dirty="0"/>
                        <a:t>Incremento</a:t>
                      </a:r>
                    </a:p>
                  </a:txBody>
                  <a:tcPr marL="121920" marR="121920" marT="60960" marB="60960"/>
                </a:tc>
                <a:extLst>
                  <a:ext uri="{0D108BD9-81ED-4DB2-BD59-A6C34878D82A}">
                    <a16:rowId xmlns:a16="http://schemas.microsoft.com/office/drawing/2014/main" val="2172904064"/>
                  </a:ext>
                </a:extLst>
              </a:tr>
              <a:tr h="501312">
                <a:tc>
                  <a:txBody>
                    <a:bodyPr/>
                    <a:lstStyle/>
                    <a:p>
                      <a:pPr algn="ctr"/>
                      <a:r>
                        <a:rPr lang="es-ES" sz="2500" b="1" dirty="0"/>
                        <a:t>--</a:t>
                      </a:r>
                    </a:p>
                  </a:txBody>
                  <a:tcPr marL="121920" marR="121920" marT="60960" marB="60960"/>
                </a:tc>
                <a:tc>
                  <a:txBody>
                    <a:bodyPr/>
                    <a:lstStyle/>
                    <a:p>
                      <a:r>
                        <a:rPr lang="es-ES" sz="2500" dirty="0"/>
                        <a:t>Decremento</a:t>
                      </a:r>
                    </a:p>
                  </a:txBody>
                  <a:tcPr marL="121920" marR="121920" marT="60960" marB="60960"/>
                </a:tc>
                <a:extLst>
                  <a:ext uri="{0D108BD9-81ED-4DB2-BD59-A6C34878D82A}">
                    <a16:rowId xmlns:a16="http://schemas.microsoft.com/office/drawing/2014/main" val="1501388844"/>
                  </a:ext>
                </a:extLst>
              </a:tr>
            </a:tbl>
          </a:graphicData>
        </a:graphic>
      </p:graphicFrame>
    </p:spTree>
    <p:extLst>
      <p:ext uri="{BB962C8B-B14F-4D97-AF65-F5344CB8AC3E}">
        <p14:creationId xmlns:p14="http://schemas.microsoft.com/office/powerpoint/2010/main" val="372368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2844583" cy="101709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OPERADORES DE ASIGNACIÓN</a:t>
            </a:r>
            <a:endParaRPr lang="es-ES" sz="1867" kern="0" dirty="0">
              <a:solidFill>
                <a:srgbClr val="FFFFFF"/>
              </a:solidFill>
              <a:latin typeface="Arial"/>
              <a:sym typeface="Arial"/>
            </a:endParaRPr>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603298565"/>
              </p:ext>
            </p:extLst>
          </p:nvPr>
        </p:nvGraphicFramePr>
        <p:xfrm>
          <a:off x="3515284" y="1219200"/>
          <a:ext cx="7283345" cy="5173878"/>
        </p:xfrm>
        <a:graphic>
          <a:graphicData uri="http://schemas.openxmlformats.org/drawingml/2006/table">
            <a:tbl>
              <a:tblPr firstRow="1" bandRow="1">
                <a:tableStyleId>{284E427A-3D55-4303-BF80-6455036E1DE7}</a:tableStyleId>
              </a:tblPr>
              <a:tblGrid>
                <a:gridCol w="2319458">
                  <a:extLst>
                    <a:ext uri="{9D8B030D-6E8A-4147-A177-3AD203B41FA5}">
                      <a16:colId xmlns:a16="http://schemas.microsoft.com/office/drawing/2014/main" val="813969730"/>
                    </a:ext>
                  </a:extLst>
                </a:gridCol>
                <a:gridCol w="1861893">
                  <a:extLst>
                    <a:ext uri="{9D8B030D-6E8A-4147-A177-3AD203B41FA5}">
                      <a16:colId xmlns:a16="http://schemas.microsoft.com/office/drawing/2014/main" val="3896572524"/>
                    </a:ext>
                  </a:extLst>
                </a:gridCol>
                <a:gridCol w="3101994">
                  <a:extLst>
                    <a:ext uri="{9D8B030D-6E8A-4147-A177-3AD203B41FA5}">
                      <a16:colId xmlns:a16="http://schemas.microsoft.com/office/drawing/2014/main" val="3074680761"/>
                    </a:ext>
                  </a:extLst>
                </a:gridCol>
              </a:tblGrid>
              <a:tr h="754278">
                <a:tc>
                  <a:txBody>
                    <a:bodyPr/>
                    <a:lstStyle/>
                    <a:p>
                      <a:pPr algn="ctr"/>
                      <a:r>
                        <a:rPr lang="es-ES" sz="2500" dirty="0"/>
                        <a:t>OPERADOR</a:t>
                      </a:r>
                    </a:p>
                  </a:txBody>
                  <a:tcPr marL="121920" marR="121920" marT="60960" marB="60960"/>
                </a:tc>
                <a:tc>
                  <a:txBody>
                    <a:bodyPr/>
                    <a:lstStyle/>
                    <a:p>
                      <a:pPr algn="ctr"/>
                      <a:r>
                        <a:rPr lang="es-ES" sz="2500" dirty="0"/>
                        <a:t>EJEMPLO</a:t>
                      </a:r>
                    </a:p>
                  </a:txBody>
                  <a:tcPr marL="121920" marR="121920" marT="60960" marB="60960"/>
                </a:tc>
                <a:tc>
                  <a:txBody>
                    <a:bodyPr/>
                    <a:lstStyle/>
                    <a:p>
                      <a:pPr algn="ctr"/>
                      <a:r>
                        <a:rPr lang="es-ES" sz="2500" dirty="0"/>
                        <a:t>ES COMO PONER</a:t>
                      </a:r>
                    </a:p>
                  </a:txBody>
                  <a:tcPr marL="121920" marR="121920" marT="60960" marB="60960"/>
                </a:tc>
                <a:extLst>
                  <a:ext uri="{0D108BD9-81ED-4DB2-BD59-A6C34878D82A}">
                    <a16:rowId xmlns:a16="http://schemas.microsoft.com/office/drawing/2014/main" val="214387926"/>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x=y</a:t>
                      </a:r>
                    </a:p>
                    <a:p>
                      <a:pPr algn="ctr"/>
                      <a:endParaRPr lang="es-ES" sz="2500" dirty="0"/>
                    </a:p>
                  </a:txBody>
                  <a:tcPr marL="121920" marR="121920" marT="60960" marB="60960"/>
                </a:tc>
                <a:extLst>
                  <a:ext uri="{0D108BD9-81ED-4DB2-BD59-A6C34878D82A}">
                    <a16:rowId xmlns:a16="http://schemas.microsoft.com/office/drawing/2014/main" val="3282017202"/>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a:t>
                      </a:r>
                      <a:r>
                        <a:rPr lang="es-ES" sz="2500" dirty="0" err="1"/>
                        <a:t>x+y</a:t>
                      </a:r>
                      <a:endParaRPr lang="es-ES" sz="2500" dirty="0"/>
                    </a:p>
                    <a:p>
                      <a:pPr algn="ctr"/>
                      <a:endParaRPr lang="es-ES" sz="2500" dirty="0"/>
                    </a:p>
                  </a:txBody>
                  <a:tcPr marL="121920" marR="121920" marT="60960" marB="60960"/>
                </a:tc>
                <a:extLst>
                  <a:ext uri="{0D108BD9-81ED-4DB2-BD59-A6C34878D82A}">
                    <a16:rowId xmlns:a16="http://schemas.microsoft.com/office/drawing/2014/main" val="1926185650"/>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x=x-y</a:t>
                      </a:r>
                    </a:p>
                    <a:p>
                      <a:pPr algn="ctr"/>
                      <a:endParaRPr lang="es-ES" sz="2500" dirty="0"/>
                    </a:p>
                  </a:txBody>
                  <a:tcPr marL="121920" marR="121920" marT="60960" marB="60960"/>
                </a:tc>
                <a:extLst>
                  <a:ext uri="{0D108BD9-81ED-4DB2-BD59-A6C34878D82A}">
                    <a16:rowId xmlns:a16="http://schemas.microsoft.com/office/drawing/2014/main" val="3707857738"/>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x=x*y</a:t>
                      </a:r>
                    </a:p>
                    <a:p>
                      <a:pPr algn="ctr"/>
                      <a:endParaRPr lang="es-ES" sz="2500" dirty="0"/>
                    </a:p>
                  </a:txBody>
                  <a:tcPr marL="121920" marR="121920" marT="60960" marB="60960"/>
                </a:tc>
                <a:extLst>
                  <a:ext uri="{0D108BD9-81ED-4DB2-BD59-A6C34878D82A}">
                    <a16:rowId xmlns:a16="http://schemas.microsoft.com/office/drawing/2014/main" val="1691137754"/>
                  </a:ext>
                </a:extLst>
              </a:tr>
              <a:tr h="754278">
                <a:tc>
                  <a:txBody>
                    <a:bodyPr/>
                    <a:lstStyle/>
                    <a:p>
                      <a:pPr algn="ctr"/>
                      <a:r>
                        <a:rPr lang="es-ES" sz="2500" b="1" dirty="0"/>
                        <a:t>/=</a:t>
                      </a:r>
                    </a:p>
                  </a:txBody>
                  <a:tcPr marL="121920" marR="121920" marT="60960" marB="60960"/>
                </a:tc>
                <a:tc>
                  <a:txBody>
                    <a:bodyPr/>
                    <a:lstStyle/>
                    <a:p>
                      <a:pPr algn="ctr"/>
                      <a:r>
                        <a:rPr lang="es-ES" sz="2500" dirty="0"/>
                        <a:t>x/=y</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x=x/y</a:t>
                      </a:r>
                    </a:p>
                    <a:p>
                      <a:pPr algn="ctr"/>
                      <a:endParaRPr lang="es-ES" sz="2500" dirty="0"/>
                    </a:p>
                  </a:txBody>
                  <a:tcPr marL="121920" marR="121920" marT="60960" marB="60960"/>
                </a:tc>
                <a:extLst>
                  <a:ext uri="{0D108BD9-81ED-4DB2-BD59-A6C34878D82A}">
                    <a16:rowId xmlns:a16="http://schemas.microsoft.com/office/drawing/2014/main" val="3173144777"/>
                  </a:ext>
                </a:extLst>
              </a:tr>
            </a:tbl>
          </a:graphicData>
        </a:graphic>
      </p:graphicFrame>
    </p:spTree>
    <p:extLst>
      <p:ext uri="{BB962C8B-B14F-4D97-AF65-F5344CB8AC3E}">
        <p14:creationId xmlns:p14="http://schemas.microsoft.com/office/powerpoint/2010/main" val="165788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6"/>
        <p:cNvGrpSpPr/>
        <p:nvPr/>
      </p:nvGrpSpPr>
      <p:grpSpPr>
        <a:xfrm>
          <a:off x="0" y="0"/>
          <a:ext cx="0" cy="0"/>
          <a:chOff x="0" y="0"/>
          <a:chExt cx="0" cy="0"/>
        </a:xfrm>
      </p:grpSpPr>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2677181258"/>
              </p:ext>
            </p:extLst>
          </p:nvPr>
        </p:nvGraphicFramePr>
        <p:xfrm>
          <a:off x="4005943" y="559453"/>
          <a:ext cx="6022382" cy="5739093"/>
        </p:xfrm>
        <a:graphic>
          <a:graphicData uri="http://schemas.openxmlformats.org/drawingml/2006/table">
            <a:tbl>
              <a:tblPr firstRow="1" bandRow="1">
                <a:tableStyleId>{284E427A-3D55-4303-BF80-6455036E1DE7}</a:tableStyleId>
              </a:tblPr>
              <a:tblGrid>
                <a:gridCol w="1730009">
                  <a:extLst>
                    <a:ext uri="{9D8B030D-6E8A-4147-A177-3AD203B41FA5}">
                      <a16:colId xmlns:a16="http://schemas.microsoft.com/office/drawing/2014/main" val="813969730"/>
                    </a:ext>
                  </a:extLst>
                </a:gridCol>
                <a:gridCol w="2443571">
                  <a:extLst>
                    <a:ext uri="{9D8B030D-6E8A-4147-A177-3AD203B41FA5}">
                      <a16:colId xmlns:a16="http://schemas.microsoft.com/office/drawing/2014/main" val="3896572524"/>
                    </a:ext>
                  </a:extLst>
                </a:gridCol>
                <a:gridCol w="1848802">
                  <a:extLst>
                    <a:ext uri="{9D8B030D-6E8A-4147-A177-3AD203B41FA5}">
                      <a16:colId xmlns:a16="http://schemas.microsoft.com/office/drawing/2014/main" val="3074680761"/>
                    </a:ext>
                  </a:extLst>
                </a:gridCol>
              </a:tblGrid>
              <a:tr h="636458">
                <a:tc>
                  <a:txBody>
                    <a:bodyPr/>
                    <a:lstStyle/>
                    <a:p>
                      <a:pPr algn="ctr"/>
                      <a:r>
                        <a:rPr lang="es-ES" sz="1800" dirty="0"/>
                        <a:t>OPERADOR</a:t>
                      </a:r>
                    </a:p>
                  </a:txBody>
                  <a:tcPr marL="121920" marR="121920" marT="60960" marB="60960"/>
                </a:tc>
                <a:tc>
                  <a:txBody>
                    <a:bodyPr/>
                    <a:lstStyle/>
                    <a:p>
                      <a:pPr algn="ctr"/>
                      <a:r>
                        <a:rPr lang="es-ES" sz="1800" dirty="0"/>
                        <a:t>DESCRIPCIÓN</a:t>
                      </a:r>
                    </a:p>
                  </a:txBody>
                  <a:tcPr marL="121920" marR="121920" marT="60960" marB="60960"/>
                </a:tc>
                <a:tc>
                  <a:txBody>
                    <a:bodyPr/>
                    <a:lstStyle/>
                    <a:p>
                      <a:pPr algn="ctr"/>
                      <a:r>
                        <a:rPr lang="es-ES" sz="1800" dirty="0"/>
                        <a:t>EJEMPLO</a:t>
                      </a:r>
                    </a:p>
                  </a:txBody>
                  <a:tcPr marL="121920" marR="121920" marT="60960" marB="60960"/>
                </a:tc>
                <a:extLst>
                  <a:ext uri="{0D108BD9-81ED-4DB2-BD59-A6C34878D82A}">
                    <a16:rowId xmlns:a16="http://schemas.microsoft.com/office/drawing/2014/main" val="214387926"/>
                  </a:ext>
                </a:extLst>
              </a:tr>
              <a:tr h="910793">
                <a:tc>
                  <a:txBody>
                    <a:bodyPr/>
                    <a:lstStyle/>
                    <a:p>
                      <a:pPr algn="ctr"/>
                      <a:r>
                        <a:rPr lang="es-ES" sz="1600" b="1" dirty="0"/>
                        <a:t>==</a:t>
                      </a:r>
                    </a:p>
                  </a:txBody>
                  <a:tcPr marL="121920" marR="121920" marT="60960" marB="60960"/>
                </a:tc>
                <a:tc>
                  <a:txBody>
                    <a:bodyPr/>
                    <a:lstStyle/>
                    <a:p>
                      <a:pPr algn="ctr"/>
                      <a:r>
                        <a:rPr lang="es-ES" sz="1600" dirty="0"/>
                        <a:t>Igual que…</a:t>
                      </a:r>
                    </a:p>
                    <a:p>
                      <a:pPr algn="ctr"/>
                      <a:r>
                        <a:rPr lang="es-ES" sz="1600" dirty="0"/>
                        <a:t>Comprueba valor.</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x==y</a:t>
                      </a:r>
                    </a:p>
                    <a:p>
                      <a:pPr algn="ctr"/>
                      <a:endParaRPr lang="es-ES" sz="1600" dirty="0"/>
                    </a:p>
                  </a:txBody>
                  <a:tcPr marL="121920" marR="121920" marT="60960" marB="60960"/>
                </a:tc>
                <a:extLst>
                  <a:ext uri="{0D108BD9-81ED-4DB2-BD59-A6C34878D82A}">
                    <a16:rowId xmlns:a16="http://schemas.microsoft.com/office/drawing/2014/main" val="3282017202"/>
                  </a:ext>
                </a:extLst>
              </a:tr>
              <a:tr h="1185128">
                <a:tc>
                  <a:txBody>
                    <a:bodyPr/>
                    <a:lstStyle/>
                    <a:p>
                      <a:pPr algn="ctr"/>
                      <a:r>
                        <a:rPr lang="es-ES" sz="1600" b="1" dirty="0"/>
                        <a:t>===</a:t>
                      </a:r>
                    </a:p>
                  </a:txBody>
                  <a:tcPr marL="121920" marR="121920" marT="60960" marB="60960"/>
                </a:tc>
                <a:tc>
                  <a:txBody>
                    <a:bodyPr/>
                    <a:lstStyle/>
                    <a:p>
                      <a:pPr algn="ctr"/>
                      <a:r>
                        <a:rPr lang="es-ES" sz="1600" dirty="0"/>
                        <a:t>Estrictamente igual.</a:t>
                      </a:r>
                    </a:p>
                    <a:p>
                      <a:pPr algn="ctr"/>
                      <a:r>
                        <a:rPr lang="es-ES" sz="1600" dirty="0"/>
                        <a:t>Comprueba valor y tipo.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x===y</a:t>
                      </a:r>
                    </a:p>
                    <a:p>
                      <a:pPr algn="ctr"/>
                      <a:endParaRPr lang="es-ES" sz="1600" dirty="0"/>
                    </a:p>
                  </a:txBody>
                  <a:tcPr marL="121920" marR="121920" marT="60960" marB="60960"/>
                </a:tc>
                <a:extLst>
                  <a:ext uri="{0D108BD9-81ED-4DB2-BD59-A6C34878D82A}">
                    <a16:rowId xmlns:a16="http://schemas.microsoft.com/office/drawing/2014/main" val="1926185650"/>
                  </a:ext>
                </a:extLst>
              </a:tr>
              <a:tr h="910793">
                <a:tc>
                  <a:txBody>
                    <a:bodyPr/>
                    <a:lstStyle/>
                    <a:p>
                      <a:pPr algn="ctr"/>
                      <a:r>
                        <a:rPr lang="es-ES" sz="1600" b="1" dirty="0"/>
                        <a:t>!=</a:t>
                      </a:r>
                    </a:p>
                  </a:txBody>
                  <a:tcPr marL="121920" marR="121920" marT="60960" marB="60960"/>
                </a:tc>
                <a:tc>
                  <a:txBody>
                    <a:bodyPr/>
                    <a:lstStyle/>
                    <a:p>
                      <a:pPr algn="ctr"/>
                      <a:r>
                        <a:rPr lang="es-ES" sz="1600" dirty="0"/>
                        <a:t>Diferente. Es igual que poner &lt;&gt;</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x!=y        x&lt;&gt;y</a:t>
                      </a:r>
                    </a:p>
                    <a:p>
                      <a:pPr algn="ctr"/>
                      <a:endParaRPr lang="es-ES" sz="1600" dirty="0"/>
                    </a:p>
                  </a:txBody>
                  <a:tcPr marL="121920" marR="121920" marT="60960" marB="60960"/>
                </a:tc>
                <a:extLst>
                  <a:ext uri="{0D108BD9-81ED-4DB2-BD59-A6C34878D82A}">
                    <a16:rowId xmlns:a16="http://schemas.microsoft.com/office/drawing/2014/main" val="3707857738"/>
                  </a:ext>
                </a:extLst>
              </a:tr>
              <a:tr h="910793">
                <a:tc>
                  <a:txBody>
                    <a:bodyPr/>
                    <a:lstStyle/>
                    <a:p>
                      <a:pPr algn="ctr"/>
                      <a:r>
                        <a:rPr lang="es-ES" sz="1600" b="1" dirty="0"/>
                        <a:t>&lt;</a:t>
                      </a:r>
                    </a:p>
                    <a:p>
                      <a:pPr algn="ctr"/>
                      <a:r>
                        <a:rPr lang="es-ES" sz="1600" b="1" dirty="0"/>
                        <a:t>&gt;</a:t>
                      </a:r>
                    </a:p>
                  </a:txBody>
                  <a:tcPr marL="121920" marR="121920" marT="60960" marB="60960"/>
                </a:tc>
                <a:tc>
                  <a:txBody>
                    <a:bodyPr/>
                    <a:lstStyle/>
                    <a:p>
                      <a:pPr algn="ctr"/>
                      <a:r>
                        <a:rPr lang="es-ES" sz="1600" dirty="0"/>
                        <a:t>Menor que…</a:t>
                      </a:r>
                    </a:p>
                    <a:p>
                      <a:pPr algn="ctr"/>
                      <a:r>
                        <a:rPr lang="es-ES" sz="1600" dirty="0"/>
                        <a:t>Mayor que…</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x&lt;y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x&gt;y</a:t>
                      </a:r>
                    </a:p>
                    <a:p>
                      <a:pPr algn="ctr"/>
                      <a:endParaRPr lang="es-ES" sz="1600" dirty="0"/>
                    </a:p>
                  </a:txBody>
                  <a:tcPr marL="121920" marR="121920" marT="60960" marB="60960"/>
                </a:tc>
                <a:extLst>
                  <a:ext uri="{0D108BD9-81ED-4DB2-BD59-A6C34878D82A}">
                    <a16:rowId xmlns:a16="http://schemas.microsoft.com/office/drawing/2014/main" val="1691137754"/>
                  </a:ext>
                </a:extLst>
              </a:tr>
              <a:tr h="1185128">
                <a:tc>
                  <a:txBody>
                    <a:bodyPr/>
                    <a:lstStyle/>
                    <a:p>
                      <a:pPr algn="ctr"/>
                      <a:r>
                        <a:rPr lang="es-ES" sz="1600" b="1" dirty="0"/>
                        <a:t>&lt;=</a:t>
                      </a:r>
                    </a:p>
                    <a:p>
                      <a:pPr algn="ctr"/>
                      <a:r>
                        <a:rPr lang="es-ES" sz="1600" b="1" dirty="0"/>
                        <a:t>&gt;=</a:t>
                      </a:r>
                    </a:p>
                  </a:txBody>
                  <a:tcPr marL="121920" marR="121920" marT="60960" marB="60960"/>
                </a:tc>
                <a:tc>
                  <a:txBody>
                    <a:bodyPr/>
                    <a:lstStyle/>
                    <a:p>
                      <a:pPr algn="ctr"/>
                      <a:r>
                        <a:rPr lang="es-ES" sz="1600" dirty="0"/>
                        <a:t>Menor o igual que…</a:t>
                      </a:r>
                    </a:p>
                    <a:p>
                      <a:pPr algn="ctr"/>
                      <a:r>
                        <a:rPr lang="es-ES" sz="1600" dirty="0"/>
                        <a:t>Mayor o igual que…</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x&lt;=y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t>x&gt;=y</a:t>
                      </a:r>
                    </a:p>
                    <a:p>
                      <a:pPr algn="ctr"/>
                      <a:endParaRPr lang="es-ES" sz="1600" dirty="0"/>
                    </a:p>
                  </a:txBody>
                  <a:tcPr marL="121920" marR="121920" marT="60960" marB="60960"/>
                </a:tc>
                <a:extLst>
                  <a:ext uri="{0D108BD9-81ED-4DB2-BD59-A6C34878D82A}">
                    <a16:rowId xmlns:a16="http://schemas.microsoft.com/office/drawing/2014/main" val="3173144777"/>
                  </a:ext>
                </a:extLst>
              </a:tr>
            </a:tbl>
          </a:graphicData>
        </a:graphic>
      </p:graphicFrame>
      <p:sp>
        <p:nvSpPr>
          <p:cNvPr id="7" name="Rectángulo: esquinas redondeadas 6">
            <a:extLst>
              <a:ext uri="{FF2B5EF4-FFF2-40B4-BE49-F238E27FC236}">
                <a16:creationId xmlns:a16="http://schemas.microsoft.com/office/drawing/2014/main" id="{FCC9E930-4D64-4830-9824-305EC8BBB4E3}"/>
              </a:ext>
            </a:extLst>
          </p:cNvPr>
          <p:cNvSpPr/>
          <p:nvPr/>
        </p:nvSpPr>
        <p:spPr>
          <a:xfrm>
            <a:off x="406617" y="202107"/>
            <a:ext cx="2844583" cy="101709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dirty="0"/>
              <a:t>OPERADORES DE COMPARACIÓN</a:t>
            </a:r>
            <a:endParaRPr lang="es-ES" sz="1867" kern="0" dirty="0">
              <a:solidFill>
                <a:srgbClr val="FFFFFF"/>
              </a:solidFill>
              <a:latin typeface="Arial"/>
              <a:sym typeface="Arial"/>
            </a:endParaRPr>
          </a:p>
        </p:txBody>
      </p:sp>
    </p:spTree>
    <p:extLst>
      <p:ext uri="{BB962C8B-B14F-4D97-AF65-F5344CB8AC3E}">
        <p14:creationId xmlns:p14="http://schemas.microsoft.com/office/powerpoint/2010/main" val="65708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00000"/>
                    </a14:imgEffect>
                  </a14:imgLayer>
                </a14:imgProps>
              </a:ext>
            </a:extLst>
          </a:blip>
          <a:srcRect/>
          <a:stretch>
            <a:fillRect t="-9000" b="-9000"/>
          </a:stretch>
        </a:blip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031773" y="506573"/>
            <a:ext cx="3178400" cy="839600"/>
          </a:xfrm>
          <a:prstGeom prst="rect">
            <a:avLst/>
          </a:prstGeom>
        </p:spPr>
        <p:txBody>
          <a:bodyPr spcFirstLastPara="1" wrap="square" lIns="121900" tIns="121900" rIns="121900" bIns="121900" anchor="b" anchorCtr="0">
            <a:noAutofit/>
          </a:bodyPr>
          <a:lstStyle/>
          <a:p>
            <a:pPr lvl="0"/>
            <a:r>
              <a:rPr lang="en-US" dirty="0"/>
              <a:t>ESTÁNDAR HTML</a:t>
            </a:r>
            <a:endParaRPr dirty="0"/>
          </a:p>
        </p:txBody>
      </p:sp>
      <p:sp>
        <p:nvSpPr>
          <p:cNvPr id="7" name="テキスト プレースホルダー 17">
            <a:extLst>
              <a:ext uri="{FF2B5EF4-FFF2-40B4-BE49-F238E27FC236}">
                <a16:creationId xmlns:a16="http://schemas.microsoft.com/office/drawing/2014/main" id="{5E14A8F9-4BFB-403D-A684-3E0D1FB7ED89}"/>
              </a:ext>
            </a:extLst>
          </p:cNvPr>
          <p:cNvSpPr txBox="1">
            <a:spLocks/>
          </p:cNvSpPr>
          <p:nvPr/>
        </p:nvSpPr>
        <p:spPr>
          <a:xfrm>
            <a:off x="1158601" y="4952848"/>
            <a:ext cx="3318027" cy="1398579"/>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867" kern="0" dirty="0" err="1">
                <a:solidFill>
                  <a:srgbClr val="FFFFFF"/>
                </a:solidFill>
              </a:rPr>
              <a:t>Conforma</a:t>
            </a:r>
            <a:r>
              <a:rPr lang="en-US" sz="1867" kern="0" dirty="0">
                <a:solidFill>
                  <a:srgbClr val="FFFFFF"/>
                </a:solidFill>
              </a:rPr>
              <a:t> el “</a:t>
            </a:r>
            <a:r>
              <a:rPr lang="en-US" sz="1867" kern="0" dirty="0" err="1">
                <a:solidFill>
                  <a:srgbClr val="FFFFFF"/>
                </a:solidFill>
              </a:rPr>
              <a:t>esqueleto</a:t>
            </a:r>
            <a:r>
              <a:rPr lang="en-US" sz="1867" kern="0" dirty="0">
                <a:solidFill>
                  <a:srgbClr val="FFFFFF"/>
                </a:solidFill>
              </a:rPr>
              <a:t>” de </a:t>
            </a:r>
            <a:r>
              <a:rPr lang="en-US" sz="1867" kern="0" dirty="0" err="1">
                <a:solidFill>
                  <a:srgbClr val="FFFFFF"/>
                </a:solidFill>
              </a:rPr>
              <a:t>nuestra</a:t>
            </a:r>
            <a:r>
              <a:rPr lang="en-US" sz="1867" kern="0" dirty="0">
                <a:solidFill>
                  <a:srgbClr val="FFFFFF"/>
                </a:solidFill>
              </a:rPr>
              <a:t> </a:t>
            </a:r>
            <a:r>
              <a:rPr lang="en-US" sz="1867" kern="0" dirty="0" err="1">
                <a:solidFill>
                  <a:srgbClr val="FFFFFF"/>
                </a:solidFill>
              </a:rPr>
              <a:t>página</a:t>
            </a:r>
            <a:r>
              <a:rPr lang="en-US" sz="1867" kern="0" dirty="0">
                <a:solidFill>
                  <a:srgbClr val="FFFFFF"/>
                </a:solidFill>
              </a:rPr>
              <a:t> WEB.</a:t>
            </a:r>
          </a:p>
          <a:p>
            <a:pPr defTabSz="1219170"/>
            <a:r>
              <a:rPr lang="en-US" sz="1867" kern="0" dirty="0">
                <a:solidFill>
                  <a:srgbClr val="FFFFFF"/>
                </a:solidFill>
              </a:rPr>
              <a:t>La base de </a:t>
            </a:r>
            <a:r>
              <a:rPr lang="en-US" sz="1867" kern="0" dirty="0" err="1">
                <a:solidFill>
                  <a:srgbClr val="FFFFFF"/>
                </a:solidFill>
              </a:rPr>
              <a:t>texo</a:t>
            </a:r>
            <a:r>
              <a:rPr lang="en-US" sz="1867" kern="0" dirty="0">
                <a:solidFill>
                  <a:srgbClr val="FFFFFF"/>
                </a:solidFill>
              </a:rPr>
              <a:t>, </a:t>
            </a:r>
            <a:r>
              <a:rPr lang="en-US" sz="1867" kern="0" dirty="0" err="1">
                <a:solidFill>
                  <a:srgbClr val="FFFFFF"/>
                </a:solidFill>
              </a:rPr>
              <a:t>imágenes,videos</a:t>
            </a:r>
            <a:r>
              <a:rPr lang="en-US" sz="1867" kern="0" dirty="0">
                <a:solidFill>
                  <a:srgbClr val="FFFFFF"/>
                </a:solidFill>
              </a:rPr>
              <a:t>, </a:t>
            </a:r>
            <a:r>
              <a:rPr lang="en-US" sz="1867" kern="0" dirty="0" err="1">
                <a:solidFill>
                  <a:srgbClr val="FFFFFF"/>
                </a:solidFill>
              </a:rPr>
              <a:t>tablas</a:t>
            </a:r>
            <a:r>
              <a:rPr lang="en-US" sz="1867" kern="0" dirty="0">
                <a:solidFill>
                  <a:srgbClr val="FFFFFF"/>
                </a:solidFill>
              </a:rPr>
              <a:t> y </a:t>
            </a:r>
            <a:r>
              <a:rPr lang="en-US" sz="1867" kern="0" dirty="0" err="1">
                <a:solidFill>
                  <a:srgbClr val="FFFFFF"/>
                </a:solidFill>
              </a:rPr>
              <a:t>formularios</a:t>
            </a:r>
            <a:r>
              <a:rPr lang="en-US" sz="1867" kern="0" dirty="0">
                <a:solidFill>
                  <a:srgbClr val="FFFFFF"/>
                </a:solidFill>
              </a:rPr>
              <a:t>.</a:t>
            </a:r>
          </a:p>
        </p:txBody>
      </p:sp>
      <p:sp>
        <p:nvSpPr>
          <p:cNvPr id="2" name="テキスト プレースホルダー 17">
            <a:extLst>
              <a:ext uri="{FF2B5EF4-FFF2-40B4-BE49-F238E27FC236}">
                <a16:creationId xmlns:a16="http://schemas.microsoft.com/office/drawing/2014/main" id="{A0092D03-0EE0-4579-B31C-DD206D829CCB}"/>
              </a:ext>
            </a:extLst>
          </p:cNvPr>
          <p:cNvSpPr txBox="1">
            <a:spLocks/>
          </p:cNvSpPr>
          <p:nvPr/>
        </p:nvSpPr>
        <p:spPr>
          <a:xfrm>
            <a:off x="4663801" y="4952848"/>
            <a:ext cx="3318027" cy="139857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867" kern="0" dirty="0">
                <a:solidFill>
                  <a:srgbClr val="FFFFFF"/>
                </a:solidFill>
              </a:rPr>
              <a:t>Le </a:t>
            </a:r>
            <a:r>
              <a:rPr lang="en-US" sz="1867" kern="0" dirty="0" err="1">
                <a:solidFill>
                  <a:srgbClr val="FFFFFF"/>
                </a:solidFill>
              </a:rPr>
              <a:t>damos</a:t>
            </a:r>
            <a:r>
              <a:rPr lang="en-US" sz="1867" kern="0" dirty="0">
                <a:solidFill>
                  <a:srgbClr val="FFFFFF"/>
                </a:solidFill>
              </a:rPr>
              <a:t> una </a:t>
            </a:r>
            <a:r>
              <a:rPr lang="en-US" sz="1867" kern="0" dirty="0" err="1">
                <a:solidFill>
                  <a:srgbClr val="FFFFFF"/>
                </a:solidFill>
              </a:rPr>
              <a:t>apariencia</a:t>
            </a:r>
            <a:r>
              <a:rPr lang="en-US" sz="1867" kern="0" dirty="0">
                <a:solidFill>
                  <a:srgbClr val="FFFFFF"/>
                </a:solidFill>
              </a:rPr>
              <a:t> </a:t>
            </a:r>
            <a:r>
              <a:rPr lang="en-US" sz="1867" kern="0" dirty="0" err="1">
                <a:solidFill>
                  <a:srgbClr val="FFFFFF"/>
                </a:solidFill>
              </a:rPr>
              <a:t>gráfica</a:t>
            </a:r>
            <a:r>
              <a:rPr lang="en-US" sz="1867" kern="0" dirty="0">
                <a:solidFill>
                  <a:srgbClr val="FFFFFF"/>
                </a:solidFill>
              </a:rPr>
              <a:t> a </a:t>
            </a:r>
            <a:r>
              <a:rPr lang="en-US" sz="1867" kern="0" dirty="0" err="1">
                <a:solidFill>
                  <a:srgbClr val="FFFFFF"/>
                </a:solidFill>
              </a:rPr>
              <a:t>nuestra</a:t>
            </a:r>
            <a:r>
              <a:rPr lang="en-US" sz="1867" kern="0" dirty="0">
                <a:solidFill>
                  <a:srgbClr val="FFFFFF"/>
                </a:solidFill>
              </a:rPr>
              <a:t> </a:t>
            </a:r>
            <a:r>
              <a:rPr lang="en-US" sz="1867" kern="0" dirty="0" err="1">
                <a:solidFill>
                  <a:srgbClr val="FFFFFF"/>
                </a:solidFill>
              </a:rPr>
              <a:t>página</a:t>
            </a:r>
            <a:r>
              <a:rPr lang="en-US" sz="1867" kern="0" dirty="0">
                <a:solidFill>
                  <a:srgbClr val="FFFFFF"/>
                </a:solidFill>
              </a:rPr>
              <a:t> WEB</a:t>
            </a:r>
          </a:p>
        </p:txBody>
      </p:sp>
      <p:sp>
        <p:nvSpPr>
          <p:cNvPr id="3" name="テキスト プレースホルダー 17">
            <a:extLst>
              <a:ext uri="{FF2B5EF4-FFF2-40B4-BE49-F238E27FC236}">
                <a16:creationId xmlns:a16="http://schemas.microsoft.com/office/drawing/2014/main" id="{E53609C2-1A7E-4AEF-8A31-F7BD820DA847}"/>
              </a:ext>
            </a:extLst>
          </p:cNvPr>
          <p:cNvSpPr txBox="1">
            <a:spLocks/>
          </p:cNvSpPr>
          <p:nvPr/>
        </p:nvSpPr>
        <p:spPr>
          <a:xfrm>
            <a:off x="8169001" y="4952848"/>
            <a:ext cx="3318027" cy="139857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1867" kern="0" dirty="0">
                <a:solidFill>
                  <a:srgbClr val="FFFFFF"/>
                </a:solidFill>
              </a:rPr>
              <a:t>Nos </a:t>
            </a:r>
            <a:r>
              <a:rPr lang="en-US" sz="1867" kern="0" dirty="0" err="1">
                <a:solidFill>
                  <a:srgbClr val="FFFFFF"/>
                </a:solidFill>
              </a:rPr>
              <a:t>sirve</a:t>
            </a:r>
            <a:r>
              <a:rPr lang="en-US" sz="1867" kern="0" dirty="0">
                <a:solidFill>
                  <a:srgbClr val="FFFFFF"/>
                </a:solidFill>
              </a:rPr>
              <a:t> para </a:t>
            </a:r>
            <a:r>
              <a:rPr lang="en-US" sz="1867" kern="0" dirty="0" err="1">
                <a:solidFill>
                  <a:srgbClr val="FFFFFF"/>
                </a:solidFill>
              </a:rPr>
              <a:t>aportar</a:t>
            </a:r>
            <a:r>
              <a:rPr lang="en-US" sz="1867" kern="0" dirty="0">
                <a:solidFill>
                  <a:srgbClr val="FFFFFF"/>
                </a:solidFill>
              </a:rPr>
              <a:t> </a:t>
            </a:r>
            <a:r>
              <a:rPr lang="en-US" sz="1867" kern="0" dirty="0" err="1">
                <a:solidFill>
                  <a:srgbClr val="FFFFFF"/>
                </a:solidFill>
              </a:rPr>
              <a:t>animación</a:t>
            </a:r>
            <a:r>
              <a:rPr lang="en-US" sz="1867" kern="0" dirty="0">
                <a:solidFill>
                  <a:srgbClr val="FFFFFF"/>
                </a:solidFill>
              </a:rPr>
              <a:t> e </a:t>
            </a:r>
            <a:r>
              <a:rPr lang="en-US" sz="1867" kern="0" dirty="0" err="1">
                <a:solidFill>
                  <a:srgbClr val="FFFFFF"/>
                </a:solidFill>
              </a:rPr>
              <a:t>interactividad</a:t>
            </a:r>
            <a:r>
              <a:rPr lang="en-US" sz="1867" kern="0" dirty="0">
                <a:solidFill>
                  <a:srgbClr val="FFFFFF"/>
                </a:solidFill>
              </a:rPr>
              <a:t>.</a:t>
            </a:r>
          </a:p>
        </p:txBody>
      </p:sp>
      <p:sp>
        <p:nvSpPr>
          <p:cNvPr id="11" name="Rectángulo: esquinas redondeadas 10">
            <a:extLst>
              <a:ext uri="{FF2B5EF4-FFF2-40B4-BE49-F238E27FC236}">
                <a16:creationId xmlns:a16="http://schemas.microsoft.com/office/drawing/2014/main" id="{C0523EE1-FF19-4167-B8E0-F8DCB10EF25A}"/>
              </a:ext>
            </a:extLst>
          </p:cNvPr>
          <p:cNvSpPr/>
          <p:nvPr/>
        </p:nvSpPr>
        <p:spPr>
          <a:xfrm>
            <a:off x="1031773" y="2227072"/>
            <a:ext cx="3178400" cy="2206752"/>
          </a:xfrm>
          <a:prstGeom prst="roundRect">
            <a:avLst/>
          </a:prstGeom>
          <a:blipFill dpi="0" rotWithShape="1">
            <a:blip r:embed="rId5">
              <a:alphaModFix amt="7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a:solidFill>
                <a:srgbClr val="FFFFFF"/>
              </a:solidFill>
              <a:latin typeface="Arial"/>
              <a:sym typeface="Arial"/>
            </a:endParaRPr>
          </a:p>
        </p:txBody>
      </p:sp>
      <p:sp>
        <p:nvSpPr>
          <p:cNvPr id="12" name="Rectángulo: esquinas redondeadas 11">
            <a:extLst>
              <a:ext uri="{FF2B5EF4-FFF2-40B4-BE49-F238E27FC236}">
                <a16:creationId xmlns:a16="http://schemas.microsoft.com/office/drawing/2014/main" id="{B89C860D-8D1F-40ED-BEB5-5B4B4D8949D3}"/>
              </a:ext>
            </a:extLst>
          </p:cNvPr>
          <p:cNvSpPr/>
          <p:nvPr/>
        </p:nvSpPr>
        <p:spPr>
          <a:xfrm>
            <a:off x="4506800" y="2235200"/>
            <a:ext cx="3178400" cy="2206752"/>
          </a:xfrm>
          <a:prstGeom prst="roundRect">
            <a:avLst/>
          </a:prstGeom>
          <a:blipFill dpi="0" rotWithShape="1">
            <a:blip r:embed="rId6">
              <a:alphaModFix amt="75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a:solidFill>
                <a:srgbClr val="FFFFFF"/>
              </a:solidFill>
              <a:latin typeface="Arial"/>
              <a:sym typeface="Arial"/>
            </a:endParaRPr>
          </a:p>
        </p:txBody>
      </p:sp>
      <p:sp>
        <p:nvSpPr>
          <p:cNvPr id="13" name="Rectángulo: esquinas redondeadas 12">
            <a:extLst>
              <a:ext uri="{FF2B5EF4-FFF2-40B4-BE49-F238E27FC236}">
                <a16:creationId xmlns:a16="http://schemas.microsoft.com/office/drawing/2014/main" id="{F05F8DEB-3B29-4EEF-B216-A501A7F6BB0E}"/>
              </a:ext>
            </a:extLst>
          </p:cNvPr>
          <p:cNvSpPr/>
          <p:nvPr/>
        </p:nvSpPr>
        <p:spPr>
          <a:xfrm>
            <a:off x="7981827" y="2227072"/>
            <a:ext cx="3178400" cy="2206752"/>
          </a:xfrm>
          <a:prstGeom prst="roundRect">
            <a:avLst/>
          </a:prstGeom>
          <a:blipFill dpi="0" rotWithShape="1">
            <a:blip r:embed="rId7">
              <a:alphaModFix amt="7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a:solidFill>
                <a:srgbClr val="FFFFFF"/>
              </a:solidFill>
              <a:latin typeface="Arial"/>
              <a:sym typeface="Arial"/>
            </a:endParaRPr>
          </a:p>
        </p:txBody>
      </p:sp>
    </p:spTree>
    <p:extLst>
      <p:ext uri="{BB962C8B-B14F-4D97-AF65-F5344CB8AC3E}">
        <p14:creationId xmlns:p14="http://schemas.microsoft.com/office/powerpoint/2010/main" val="12966048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52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2000">
                                          <p:cBhvr additive="base">
                                            <p:cTn id="7" dur="10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14:presetBounceEnd="52000">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14:bounceEnd="52000">
                                          <p:cBhvr additive="base">
                                            <p:cTn id="18" dur="1000" fill="hold"/>
                                            <p:tgtEl>
                                              <p:spTgt spid="12"/>
                                            </p:tgtEl>
                                            <p:attrNameLst>
                                              <p:attrName>ppt_x</p:attrName>
                                            </p:attrNameLst>
                                          </p:cBhvr>
                                          <p:tavLst>
                                            <p:tav tm="0">
                                              <p:val>
                                                <p:strVal val="#ppt_x"/>
                                              </p:val>
                                            </p:tav>
                                            <p:tav tm="100000">
                                              <p:val>
                                                <p:strVal val="#ppt_x"/>
                                              </p:val>
                                            </p:tav>
                                          </p:tavLst>
                                        </p:anim>
                                        <p:anim calcmode="lin" valueType="num" p14:bounceEnd="52000">
                                          <p:cBhvr additive="base">
                                            <p:cTn id="19"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26000">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14:bounceEnd="26000">
                                          <p:cBhvr additive="base">
                                            <p:cTn id="29" dur="1000" fill="hold"/>
                                            <p:tgtEl>
                                              <p:spTgt spid="13"/>
                                            </p:tgtEl>
                                            <p:attrNameLst>
                                              <p:attrName>ppt_x</p:attrName>
                                            </p:attrNameLst>
                                          </p:cBhvr>
                                          <p:tavLst>
                                            <p:tav tm="0">
                                              <p:val>
                                                <p:strVal val="1+#ppt_w/2"/>
                                              </p:val>
                                            </p:tav>
                                            <p:tav tm="100000">
                                              <p:val>
                                                <p:strVal val="#ppt_x"/>
                                              </p:val>
                                            </p:tav>
                                          </p:tavLst>
                                        </p:anim>
                                        <p:anim calcmode="lin" valueType="num" p14:bounceEnd="26000">
                                          <p:cBhvr additive="base">
                                            <p:cTn id="3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fill="hold"/>
                                            <p:tgtEl>
                                              <p:spTgt spid="12"/>
                                            </p:tgtEl>
                                            <p:attrNameLst>
                                              <p:attrName>ppt_x</p:attrName>
                                            </p:attrNameLst>
                                          </p:cBhvr>
                                          <p:tavLst>
                                            <p:tav tm="0">
                                              <p:val>
                                                <p:strVal val="#ppt_x"/>
                                              </p:val>
                                            </p:tav>
                                            <p:tav tm="100000">
                                              <p:val>
                                                <p:strVal val="#ppt_x"/>
                                              </p:val>
                                            </p:tav>
                                          </p:tavLst>
                                        </p:anim>
                                        <p:anim calcmode="lin" valueType="num">
                                          <p:cBhvr additive="base">
                                            <p:cTn id="19"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1000" fill="hold"/>
                                            <p:tgtEl>
                                              <p:spTgt spid="13"/>
                                            </p:tgtEl>
                                            <p:attrNameLst>
                                              <p:attrName>ppt_x</p:attrName>
                                            </p:attrNameLst>
                                          </p:cBhvr>
                                          <p:tavLst>
                                            <p:tav tm="0">
                                              <p:val>
                                                <p:strVal val="1+#ppt_w/2"/>
                                              </p:val>
                                            </p:tav>
                                            <p:tav tm="100000">
                                              <p:val>
                                                <p:strVal val="#ppt_x"/>
                                              </p:val>
                                            </p:tav>
                                          </p:tavLst>
                                        </p:anim>
                                        <p:anim calcmode="lin" valueType="num">
                                          <p:cBhvr additive="base">
                                            <p:cTn id="3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11" grpId="0" animBg="1"/>
          <p:bldP spid="12" grpId="0" animBg="1"/>
          <p:bldP spid="13"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8" y="202107"/>
            <a:ext cx="3788012" cy="1307379"/>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OPERADORES LÓGICOS</a:t>
            </a:r>
            <a:endParaRPr lang="es-ES" sz="2000" b="1" kern="0" dirty="0">
              <a:solidFill>
                <a:srgbClr val="FFFFFF"/>
              </a:solidFill>
              <a:latin typeface="Arial"/>
              <a:sym typeface="Arial"/>
            </a:endParaRPr>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3088747398"/>
              </p:ext>
            </p:extLst>
          </p:nvPr>
        </p:nvGraphicFramePr>
        <p:xfrm>
          <a:off x="1352656" y="2576763"/>
          <a:ext cx="9486688" cy="3532463"/>
        </p:xfrm>
        <a:graphic>
          <a:graphicData uri="http://schemas.openxmlformats.org/drawingml/2006/table">
            <a:tbl>
              <a:tblPr firstRow="1" bandRow="1">
                <a:tableStyleId>{284E427A-3D55-4303-BF80-6455036E1DE7}</a:tableStyleId>
              </a:tblPr>
              <a:tblGrid>
                <a:gridCol w="2217858">
                  <a:extLst>
                    <a:ext uri="{9D8B030D-6E8A-4147-A177-3AD203B41FA5}">
                      <a16:colId xmlns:a16="http://schemas.microsoft.com/office/drawing/2014/main" val="813969730"/>
                    </a:ext>
                  </a:extLst>
                </a:gridCol>
                <a:gridCol w="3701143">
                  <a:extLst>
                    <a:ext uri="{9D8B030D-6E8A-4147-A177-3AD203B41FA5}">
                      <a16:colId xmlns:a16="http://schemas.microsoft.com/office/drawing/2014/main" val="3896572524"/>
                    </a:ext>
                  </a:extLst>
                </a:gridCol>
                <a:gridCol w="3567687">
                  <a:extLst>
                    <a:ext uri="{9D8B030D-6E8A-4147-A177-3AD203B41FA5}">
                      <a16:colId xmlns:a16="http://schemas.microsoft.com/office/drawing/2014/main" val="3074680761"/>
                    </a:ext>
                  </a:extLst>
                </a:gridCol>
              </a:tblGrid>
              <a:tr h="880703">
                <a:tc>
                  <a:txBody>
                    <a:bodyPr/>
                    <a:lstStyle/>
                    <a:p>
                      <a:pPr algn="ctr"/>
                      <a:r>
                        <a:rPr lang="es-ES" sz="2500" dirty="0"/>
                        <a:t>OPERADOR</a:t>
                      </a:r>
                    </a:p>
                  </a:txBody>
                  <a:tcPr marL="121920" marR="121920" marT="60960" marB="60960"/>
                </a:tc>
                <a:tc>
                  <a:txBody>
                    <a:bodyPr/>
                    <a:lstStyle/>
                    <a:p>
                      <a:pPr algn="ctr"/>
                      <a:r>
                        <a:rPr lang="es-ES" sz="2500" dirty="0"/>
                        <a:t>DESCRIPCIÓN</a:t>
                      </a:r>
                    </a:p>
                  </a:txBody>
                  <a:tcPr marL="121920" marR="121920" marT="60960" marB="60960"/>
                </a:tc>
                <a:tc>
                  <a:txBody>
                    <a:bodyPr/>
                    <a:lstStyle/>
                    <a:p>
                      <a:pPr algn="ctr"/>
                      <a:r>
                        <a:rPr lang="es-ES" sz="2500" dirty="0"/>
                        <a:t>EJEMPLO</a:t>
                      </a:r>
                    </a:p>
                  </a:txBody>
                  <a:tcPr marL="121920" marR="121920" marT="60960" marB="60960"/>
                </a:tc>
                <a:extLst>
                  <a:ext uri="{0D108BD9-81ED-4DB2-BD59-A6C34878D82A}">
                    <a16:rowId xmlns:a16="http://schemas.microsoft.com/office/drawing/2014/main" val="214387926"/>
                  </a:ext>
                </a:extLst>
              </a:tr>
              <a:tr h="880703">
                <a:tc>
                  <a:txBody>
                    <a:bodyPr/>
                    <a:lstStyle/>
                    <a:p>
                      <a:pPr algn="ctr"/>
                      <a:r>
                        <a:rPr lang="es-ES" sz="2500" b="1" dirty="0"/>
                        <a:t>&amp;&amp;</a:t>
                      </a:r>
                    </a:p>
                  </a:txBody>
                  <a:tcPr marL="121920" marR="121920" marT="60960" marB="60960"/>
                </a:tc>
                <a:tc>
                  <a:txBody>
                    <a:bodyPr/>
                    <a:lstStyle/>
                    <a:p>
                      <a:pPr algn="ctr"/>
                      <a:r>
                        <a:rPr lang="es-ES" sz="2500" dirty="0"/>
                        <a:t>Y lógico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a&gt;b &amp;&amp; b&lt;c</a:t>
                      </a:r>
                    </a:p>
                    <a:p>
                      <a:pPr algn="ctr"/>
                      <a:endParaRPr lang="es-ES" sz="2500" dirty="0"/>
                    </a:p>
                  </a:txBody>
                  <a:tcPr marL="121920" marR="121920" marT="60960" marB="60960"/>
                </a:tc>
                <a:extLst>
                  <a:ext uri="{0D108BD9-81ED-4DB2-BD59-A6C34878D82A}">
                    <a16:rowId xmlns:a16="http://schemas.microsoft.com/office/drawing/2014/main" val="3282017202"/>
                  </a:ext>
                </a:extLst>
              </a:tr>
              <a:tr h="880703">
                <a:tc>
                  <a:txBody>
                    <a:bodyPr/>
                    <a:lstStyle/>
                    <a:p>
                      <a:pPr algn="ctr"/>
                      <a:r>
                        <a:rPr lang="es-ES" sz="2500" b="1" dirty="0"/>
                        <a:t>||</a:t>
                      </a:r>
                    </a:p>
                  </a:txBody>
                  <a:tcPr marL="121920" marR="121920" marT="60960" marB="60960"/>
                </a:tc>
                <a:tc>
                  <a:txBody>
                    <a:bodyPr/>
                    <a:lstStyle/>
                    <a:p>
                      <a:pPr algn="ctr"/>
                      <a:r>
                        <a:rPr lang="es-ES" sz="2500" dirty="0"/>
                        <a:t>O lógico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a=b || a=c</a:t>
                      </a:r>
                    </a:p>
                    <a:p>
                      <a:pPr algn="ctr"/>
                      <a:endParaRPr lang="es-ES" sz="2500" dirty="0"/>
                    </a:p>
                  </a:txBody>
                  <a:tcPr marL="121920" marR="121920" marT="60960" marB="60960"/>
                </a:tc>
                <a:extLst>
                  <a:ext uri="{0D108BD9-81ED-4DB2-BD59-A6C34878D82A}">
                    <a16:rowId xmlns:a16="http://schemas.microsoft.com/office/drawing/2014/main" val="1926185650"/>
                  </a:ext>
                </a:extLst>
              </a:tr>
              <a:tr h="880703">
                <a:tc>
                  <a:txBody>
                    <a:bodyPr/>
                    <a:lstStyle/>
                    <a:p>
                      <a:pPr algn="ctr"/>
                      <a:r>
                        <a:rPr lang="es-ES" sz="2500" b="1" dirty="0"/>
                        <a:t>!</a:t>
                      </a:r>
                    </a:p>
                  </a:txBody>
                  <a:tcPr marL="121920" marR="121920" marT="60960" marB="60960"/>
                </a:tc>
                <a:tc>
                  <a:txBody>
                    <a:bodyPr/>
                    <a:lstStyle/>
                    <a:p>
                      <a:pPr algn="ctr"/>
                      <a:r>
                        <a:rPr lang="es-ES" sz="2500" dirty="0"/>
                        <a:t>NO lógico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a:t>x!=y</a:t>
                      </a:r>
                    </a:p>
                    <a:p>
                      <a:pPr algn="ctr"/>
                      <a:endParaRPr lang="es-ES" sz="2500" dirty="0"/>
                    </a:p>
                  </a:txBody>
                  <a:tcPr marL="121920" marR="121920" marT="60960" marB="60960"/>
                </a:tc>
                <a:extLst>
                  <a:ext uri="{0D108BD9-81ED-4DB2-BD59-A6C34878D82A}">
                    <a16:rowId xmlns:a16="http://schemas.microsoft.com/office/drawing/2014/main" val="3707857738"/>
                  </a:ext>
                </a:extLst>
              </a:tr>
            </a:tbl>
          </a:graphicData>
        </a:graphic>
      </p:graphicFrame>
    </p:spTree>
    <p:extLst>
      <p:ext uri="{BB962C8B-B14F-4D97-AF65-F5344CB8AC3E}">
        <p14:creationId xmlns:p14="http://schemas.microsoft.com/office/powerpoint/2010/main" val="362281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4038383"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OPERADORES DE TIPO</a:t>
            </a:r>
            <a:endParaRPr lang="es-ES" sz="2000" b="1" kern="0" dirty="0">
              <a:solidFill>
                <a:srgbClr val="FFFFFF"/>
              </a:solidFill>
              <a:latin typeface="Arial"/>
              <a:sym typeface="Arial"/>
            </a:endParaRPr>
          </a:p>
        </p:txBody>
      </p:sp>
      <p:graphicFrame>
        <p:nvGraphicFramePr>
          <p:cNvPr id="4" name="Tabla 5">
            <a:extLst>
              <a:ext uri="{FF2B5EF4-FFF2-40B4-BE49-F238E27FC236}">
                <a16:creationId xmlns:a16="http://schemas.microsoft.com/office/drawing/2014/main" id="{4C43F8F2-B8C0-434E-AE43-2AFD922ED7ED}"/>
              </a:ext>
            </a:extLst>
          </p:cNvPr>
          <p:cNvGraphicFramePr>
            <a:graphicFrameLocks noGrp="1"/>
          </p:cNvGraphicFramePr>
          <p:nvPr>
            <p:extLst>
              <p:ext uri="{D42A27DB-BD31-4B8C-83A1-F6EECF244321}">
                <p14:modId xmlns:p14="http://schemas.microsoft.com/office/powerpoint/2010/main" val="2842748809"/>
              </p:ext>
            </p:extLst>
          </p:nvPr>
        </p:nvGraphicFramePr>
        <p:xfrm>
          <a:off x="1352656" y="2602163"/>
          <a:ext cx="9486688" cy="3404108"/>
        </p:xfrm>
        <a:graphic>
          <a:graphicData uri="http://schemas.openxmlformats.org/drawingml/2006/table">
            <a:tbl>
              <a:tblPr firstRow="1" bandRow="1">
                <a:tableStyleId>{284E427A-3D55-4303-BF80-6455036E1DE7}</a:tableStyleId>
              </a:tblPr>
              <a:tblGrid>
                <a:gridCol w="2261401">
                  <a:extLst>
                    <a:ext uri="{9D8B030D-6E8A-4147-A177-3AD203B41FA5}">
                      <a16:colId xmlns:a16="http://schemas.microsoft.com/office/drawing/2014/main" val="813969730"/>
                    </a:ext>
                  </a:extLst>
                </a:gridCol>
                <a:gridCol w="3599543">
                  <a:extLst>
                    <a:ext uri="{9D8B030D-6E8A-4147-A177-3AD203B41FA5}">
                      <a16:colId xmlns:a16="http://schemas.microsoft.com/office/drawing/2014/main" val="3896572524"/>
                    </a:ext>
                  </a:extLst>
                </a:gridCol>
                <a:gridCol w="3625744">
                  <a:extLst>
                    <a:ext uri="{9D8B030D-6E8A-4147-A177-3AD203B41FA5}">
                      <a16:colId xmlns:a16="http://schemas.microsoft.com/office/drawing/2014/main" val="3074680761"/>
                    </a:ext>
                  </a:extLst>
                </a:gridCol>
              </a:tblGrid>
              <a:tr h="880703">
                <a:tc>
                  <a:txBody>
                    <a:bodyPr/>
                    <a:lstStyle/>
                    <a:p>
                      <a:pPr algn="ctr"/>
                      <a:r>
                        <a:rPr lang="es-ES" sz="2500" dirty="0"/>
                        <a:t>OPERADOR</a:t>
                      </a:r>
                    </a:p>
                  </a:txBody>
                  <a:tcPr marL="121920" marR="121920" marT="60960" marB="60960"/>
                </a:tc>
                <a:tc>
                  <a:txBody>
                    <a:bodyPr/>
                    <a:lstStyle/>
                    <a:p>
                      <a:pPr algn="ctr"/>
                      <a:r>
                        <a:rPr lang="es-ES" sz="2500" dirty="0"/>
                        <a:t>DESCRIPCIÓN</a:t>
                      </a:r>
                    </a:p>
                  </a:txBody>
                  <a:tcPr marL="121920" marR="121920" marT="60960" marB="60960"/>
                </a:tc>
                <a:tc>
                  <a:txBody>
                    <a:bodyPr/>
                    <a:lstStyle/>
                    <a:p>
                      <a:pPr algn="ctr"/>
                      <a:r>
                        <a:rPr lang="es-ES" sz="2500" dirty="0"/>
                        <a:t>EJEMPLO</a:t>
                      </a:r>
                    </a:p>
                  </a:txBody>
                  <a:tcPr marL="121920" marR="121920" marT="60960" marB="60960"/>
                </a:tc>
                <a:extLst>
                  <a:ext uri="{0D108BD9-81ED-4DB2-BD59-A6C34878D82A}">
                    <a16:rowId xmlns:a16="http://schemas.microsoft.com/office/drawing/2014/main" val="214387926"/>
                  </a:ext>
                </a:extLst>
              </a:tr>
              <a:tr h="880703">
                <a:tc>
                  <a:txBody>
                    <a:bodyPr/>
                    <a:lstStyle/>
                    <a:p>
                      <a:pPr algn="ctr"/>
                      <a:r>
                        <a:rPr lang="es-ES" sz="2500" b="1" dirty="0" err="1"/>
                        <a:t>typeof</a:t>
                      </a:r>
                      <a:endParaRPr lang="es-ES" sz="2500" b="1" dirty="0"/>
                    </a:p>
                  </a:txBody>
                  <a:tcPr marL="121920" marR="121920" marT="60960" marB="60960"/>
                </a:tc>
                <a:tc>
                  <a:txBody>
                    <a:bodyPr/>
                    <a:lstStyle/>
                    <a:p>
                      <a:pPr algn="l"/>
                      <a:r>
                        <a:rPr lang="es-ES" sz="2500" dirty="0"/>
                        <a:t>Nos devuelve el tipo de una variable</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err="1"/>
                        <a:t>typeof</a:t>
                      </a:r>
                      <a:r>
                        <a:rPr lang="es-ES" sz="2500" dirty="0"/>
                        <a:t>(</a:t>
                      </a:r>
                      <a:r>
                        <a:rPr lang="es-ES" sz="2500" dirty="0" err="1"/>
                        <a:t>miVariable</a:t>
                      </a:r>
                      <a:r>
                        <a:rPr lang="es-ES" sz="2500" dirty="0"/>
                        <a:t>);</a:t>
                      </a:r>
                    </a:p>
                    <a:p>
                      <a:pPr algn="ctr"/>
                      <a:endParaRPr lang="es-ES" sz="2500" dirty="0"/>
                    </a:p>
                  </a:txBody>
                  <a:tcPr marL="121920" marR="121920" marT="60960" marB="60960"/>
                </a:tc>
                <a:extLst>
                  <a:ext uri="{0D108BD9-81ED-4DB2-BD59-A6C34878D82A}">
                    <a16:rowId xmlns:a16="http://schemas.microsoft.com/office/drawing/2014/main" val="3282017202"/>
                  </a:ext>
                </a:extLst>
              </a:tr>
              <a:tr h="1639485">
                <a:tc>
                  <a:txBody>
                    <a:bodyPr/>
                    <a:lstStyle/>
                    <a:p>
                      <a:pPr algn="ctr"/>
                      <a:r>
                        <a:rPr lang="es-ES" sz="2500" b="1" dirty="0" err="1"/>
                        <a:t>instanceof</a:t>
                      </a:r>
                      <a:endParaRPr lang="es-ES" sz="2500" b="1" dirty="0"/>
                    </a:p>
                  </a:txBody>
                  <a:tcPr marL="121920" marR="121920" marT="60960" marB="60960"/>
                </a:tc>
                <a:tc>
                  <a:txBody>
                    <a:bodyPr/>
                    <a:lstStyle/>
                    <a:p>
                      <a:pPr algn="l"/>
                      <a:r>
                        <a:rPr lang="es-ES" sz="2500" dirty="0"/>
                        <a:t>Devuelve TRUE si un objeto es una instancia de otro objeto.</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500" dirty="0" err="1"/>
                        <a:t>Instanceof</a:t>
                      </a:r>
                      <a:r>
                        <a:rPr lang="es-ES" sz="2500" dirty="0"/>
                        <a:t>(</a:t>
                      </a:r>
                      <a:r>
                        <a:rPr lang="es-ES" sz="2500" dirty="0" err="1"/>
                        <a:t>miObjeto</a:t>
                      </a:r>
                      <a:r>
                        <a:rPr lang="es-ES" sz="2500" dirty="0"/>
                        <a:t>);</a:t>
                      </a:r>
                    </a:p>
                    <a:p>
                      <a:pPr algn="ctr"/>
                      <a:endParaRPr lang="es-ES" sz="2500" dirty="0"/>
                    </a:p>
                  </a:txBody>
                  <a:tcPr marL="121920" marR="121920" marT="60960" marB="60960"/>
                </a:tc>
                <a:extLst>
                  <a:ext uri="{0D108BD9-81ED-4DB2-BD59-A6C34878D82A}">
                    <a16:rowId xmlns:a16="http://schemas.microsoft.com/office/drawing/2014/main" val="1926185650"/>
                  </a:ext>
                </a:extLst>
              </a:tr>
            </a:tbl>
          </a:graphicData>
        </a:graphic>
      </p:graphicFrame>
    </p:spTree>
    <p:extLst>
      <p:ext uri="{BB962C8B-B14F-4D97-AF65-F5344CB8AC3E}">
        <p14:creationId xmlns:p14="http://schemas.microsoft.com/office/powerpoint/2010/main" val="353831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t="-17000" b="-17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5359185"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OPERADORES INCREMENTO/DECREMENTO</a:t>
            </a:r>
            <a:endParaRPr lang="es-ES" sz="2000" b="1"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1595948" y="2005259"/>
            <a:ext cx="6617219"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Operador incremento</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1740506" y="2604249"/>
            <a:ext cx="2992967" cy="1041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numero= 10;</a:t>
            </a:r>
          </a:p>
          <a:p>
            <a:pPr marL="186262" indent="0" defTabSz="1219170">
              <a:buClr>
                <a:srgbClr val="FFFFFF"/>
              </a:buClr>
              <a:buNone/>
            </a:pPr>
            <a:r>
              <a:rPr lang="es-ES" sz="2400" kern="0" dirty="0">
                <a:solidFill>
                  <a:srgbClr val="00B0F0"/>
                </a:solidFill>
              </a:rPr>
              <a:t>numero ++;</a:t>
            </a:r>
          </a:p>
        </p:txBody>
      </p:sp>
      <p:sp>
        <p:nvSpPr>
          <p:cNvPr id="7" name="Google Shape;98;p18">
            <a:extLst>
              <a:ext uri="{FF2B5EF4-FFF2-40B4-BE49-F238E27FC236}">
                <a16:creationId xmlns:a16="http://schemas.microsoft.com/office/drawing/2014/main" id="{F5E5807A-8663-4378-80C8-A24A2E8D5F82}"/>
              </a:ext>
            </a:extLst>
          </p:cNvPr>
          <p:cNvSpPr txBox="1">
            <a:spLocks/>
          </p:cNvSpPr>
          <p:nvPr/>
        </p:nvSpPr>
        <p:spPr>
          <a:xfrm>
            <a:off x="1595948" y="3726549"/>
            <a:ext cx="6617219"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Sería como haber puesto:</a:t>
            </a:r>
          </a:p>
        </p:txBody>
      </p:sp>
      <p:sp>
        <p:nvSpPr>
          <p:cNvPr id="8" name="Google Shape;98;p18">
            <a:extLst>
              <a:ext uri="{FF2B5EF4-FFF2-40B4-BE49-F238E27FC236}">
                <a16:creationId xmlns:a16="http://schemas.microsoft.com/office/drawing/2014/main" id="{2866486D-4075-46EB-A91B-0657DC60BE58}"/>
              </a:ext>
            </a:extLst>
          </p:cNvPr>
          <p:cNvSpPr txBox="1">
            <a:spLocks/>
          </p:cNvSpPr>
          <p:nvPr/>
        </p:nvSpPr>
        <p:spPr>
          <a:xfrm>
            <a:off x="1740506" y="4304838"/>
            <a:ext cx="3653367" cy="7174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00B0F0"/>
                </a:solidFill>
              </a:rPr>
              <a:t>numero= numero+1;</a:t>
            </a:r>
          </a:p>
        </p:txBody>
      </p:sp>
      <p:sp>
        <p:nvSpPr>
          <p:cNvPr id="10" name="Google Shape;98;p18">
            <a:extLst>
              <a:ext uri="{FF2B5EF4-FFF2-40B4-BE49-F238E27FC236}">
                <a16:creationId xmlns:a16="http://schemas.microsoft.com/office/drawing/2014/main" id="{6194A5DE-732E-4759-91C3-5F48FC3AA40A}"/>
              </a:ext>
            </a:extLst>
          </p:cNvPr>
          <p:cNvSpPr txBox="1">
            <a:spLocks/>
          </p:cNvSpPr>
          <p:nvPr/>
        </p:nvSpPr>
        <p:spPr>
          <a:xfrm>
            <a:off x="1595948" y="5084600"/>
            <a:ext cx="6617219" cy="83942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En ambos casos el resultado sería que:</a:t>
            </a:r>
            <a:endParaRPr lang="es-ES" sz="2400" kern="0" dirty="0">
              <a:solidFill>
                <a:srgbClr val="92D050"/>
              </a:solidFill>
            </a:endParaRPr>
          </a:p>
        </p:txBody>
      </p:sp>
      <p:sp>
        <p:nvSpPr>
          <p:cNvPr id="11" name="Google Shape;98;p18">
            <a:extLst>
              <a:ext uri="{FF2B5EF4-FFF2-40B4-BE49-F238E27FC236}">
                <a16:creationId xmlns:a16="http://schemas.microsoft.com/office/drawing/2014/main" id="{6DE94E22-26B5-4D09-8AE6-DAC6ABDFC487}"/>
              </a:ext>
            </a:extLst>
          </p:cNvPr>
          <p:cNvSpPr txBox="1">
            <a:spLocks/>
          </p:cNvSpPr>
          <p:nvPr/>
        </p:nvSpPr>
        <p:spPr>
          <a:xfrm>
            <a:off x="1740505" y="5716579"/>
            <a:ext cx="3653367" cy="7174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numero=11;</a:t>
            </a:r>
            <a:endParaRPr lang="es-ES" sz="2400" kern="0" dirty="0">
              <a:solidFill>
                <a:srgbClr val="00B0F0"/>
              </a:solidFill>
            </a:endParaRPr>
          </a:p>
        </p:txBody>
      </p:sp>
    </p:spTree>
    <p:extLst>
      <p:ext uri="{BB962C8B-B14F-4D97-AF65-F5344CB8AC3E}">
        <p14:creationId xmlns:p14="http://schemas.microsoft.com/office/powerpoint/2010/main" val="42383700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25000">
                                          <p:cBhvr additive="base">
                                            <p:cTn id="23"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14:presetBounceEnd="25000">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14:bounceEnd="25000">
                                          <p:cBhvr additive="base">
                                            <p:cTn id="34"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35"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1000" fill="hold"/>
                                            <p:tgtEl>
                                              <p:spTgt spid="10"/>
                                            </p:tgtEl>
                                            <p:attrNameLst>
                                              <p:attrName>ppt_x</p:attrName>
                                            </p:attrNameLst>
                                          </p:cBhvr>
                                          <p:tavLst>
                                            <p:tav tm="0">
                                              <p:val>
                                                <p:strVal val="0-#ppt_w/2"/>
                                              </p:val>
                                            </p:tav>
                                            <p:tav tm="100000">
                                              <p:val>
                                                <p:strVal val="#ppt_x"/>
                                              </p:val>
                                            </p:tav>
                                          </p:tavLst>
                                        </p:anim>
                                        <p:anim calcmode="lin" valueType="num">
                                          <p:cBhvr additive="base">
                                            <p:cTn id="35"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10" grpId="0"/>
          <p:bldP spid="1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l="-6000" r="-6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550333" y="334920"/>
            <a:ext cx="5359185"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OPERADORES INCREMENTO/DECREMENTO</a:t>
            </a:r>
            <a:endParaRPr lang="es-ES" sz="2000" b="1"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1392747" y="1907456"/>
            <a:ext cx="6617219"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Operador decremento</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1537305" y="2506446"/>
            <a:ext cx="2992967" cy="1041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numero= 10;</a:t>
            </a:r>
          </a:p>
          <a:p>
            <a:pPr marL="186262" indent="0" defTabSz="1219170">
              <a:buClr>
                <a:srgbClr val="FFFFFF"/>
              </a:buClr>
              <a:buNone/>
            </a:pPr>
            <a:r>
              <a:rPr lang="es-ES" sz="2400" kern="0" dirty="0">
                <a:solidFill>
                  <a:srgbClr val="00B0F0"/>
                </a:solidFill>
              </a:rPr>
              <a:t>numero --;</a:t>
            </a:r>
          </a:p>
        </p:txBody>
      </p:sp>
      <p:sp>
        <p:nvSpPr>
          <p:cNvPr id="7" name="Google Shape;98;p18">
            <a:extLst>
              <a:ext uri="{FF2B5EF4-FFF2-40B4-BE49-F238E27FC236}">
                <a16:creationId xmlns:a16="http://schemas.microsoft.com/office/drawing/2014/main" id="{F5E5807A-8663-4378-80C8-A24A2E8D5F82}"/>
              </a:ext>
            </a:extLst>
          </p:cNvPr>
          <p:cNvSpPr txBox="1">
            <a:spLocks/>
          </p:cNvSpPr>
          <p:nvPr/>
        </p:nvSpPr>
        <p:spPr>
          <a:xfrm>
            <a:off x="1392747" y="3628746"/>
            <a:ext cx="6617219"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Sería como haber puesto:</a:t>
            </a:r>
          </a:p>
        </p:txBody>
      </p:sp>
      <p:sp>
        <p:nvSpPr>
          <p:cNvPr id="8" name="Google Shape;98;p18">
            <a:extLst>
              <a:ext uri="{FF2B5EF4-FFF2-40B4-BE49-F238E27FC236}">
                <a16:creationId xmlns:a16="http://schemas.microsoft.com/office/drawing/2014/main" id="{2866486D-4075-46EB-A91B-0657DC60BE58}"/>
              </a:ext>
            </a:extLst>
          </p:cNvPr>
          <p:cNvSpPr txBox="1">
            <a:spLocks/>
          </p:cNvSpPr>
          <p:nvPr/>
        </p:nvSpPr>
        <p:spPr>
          <a:xfrm>
            <a:off x="1537305" y="4207035"/>
            <a:ext cx="3653367" cy="7174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00B0F0"/>
                </a:solidFill>
              </a:rPr>
              <a:t>numero= numero-1;</a:t>
            </a:r>
          </a:p>
        </p:txBody>
      </p:sp>
      <p:sp>
        <p:nvSpPr>
          <p:cNvPr id="9" name="Google Shape;98;p18">
            <a:extLst>
              <a:ext uri="{FF2B5EF4-FFF2-40B4-BE49-F238E27FC236}">
                <a16:creationId xmlns:a16="http://schemas.microsoft.com/office/drawing/2014/main" id="{1B2B03C0-5B57-4D18-BE86-A337ACB28E5F}"/>
              </a:ext>
            </a:extLst>
          </p:cNvPr>
          <p:cNvSpPr txBox="1">
            <a:spLocks/>
          </p:cNvSpPr>
          <p:nvPr/>
        </p:nvSpPr>
        <p:spPr>
          <a:xfrm>
            <a:off x="1392747" y="4986797"/>
            <a:ext cx="6617219" cy="83942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FFFFFF"/>
                </a:solidFill>
              </a:rPr>
              <a:t>En ambos casos el resultado sería que:</a:t>
            </a:r>
            <a:endParaRPr lang="es-ES" sz="2400" kern="0" dirty="0">
              <a:solidFill>
                <a:srgbClr val="92D050"/>
              </a:solidFill>
            </a:endParaRPr>
          </a:p>
        </p:txBody>
      </p:sp>
      <p:sp>
        <p:nvSpPr>
          <p:cNvPr id="10" name="Google Shape;98;p18">
            <a:extLst>
              <a:ext uri="{FF2B5EF4-FFF2-40B4-BE49-F238E27FC236}">
                <a16:creationId xmlns:a16="http://schemas.microsoft.com/office/drawing/2014/main" id="{F485F0D2-3001-4AA6-A3CF-6F9B73B96F43}"/>
              </a:ext>
            </a:extLst>
          </p:cNvPr>
          <p:cNvSpPr txBox="1">
            <a:spLocks/>
          </p:cNvSpPr>
          <p:nvPr/>
        </p:nvSpPr>
        <p:spPr>
          <a:xfrm>
            <a:off x="1537304" y="5618776"/>
            <a:ext cx="3653367" cy="7174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numero=9;</a:t>
            </a:r>
            <a:endParaRPr lang="es-ES" sz="2400" kern="0" dirty="0">
              <a:solidFill>
                <a:srgbClr val="00B0F0"/>
              </a:solidFill>
            </a:endParaRPr>
          </a:p>
        </p:txBody>
      </p:sp>
    </p:spTree>
    <p:extLst>
      <p:ext uri="{BB962C8B-B14F-4D97-AF65-F5344CB8AC3E}">
        <p14:creationId xmlns:p14="http://schemas.microsoft.com/office/powerpoint/2010/main" val="30206807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25000">
                                          <p:cBhvr additive="base">
                                            <p:cTn id="23"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14:presetBounceEnd="25000">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14:bounceEnd="25000">
                                          <p:cBhvr additive="base">
                                            <p:cTn id="34"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1000" fill="hold"/>
                                            <p:tgtEl>
                                              <p:spTgt spid="9"/>
                                            </p:tgtEl>
                                            <p:attrNameLst>
                                              <p:attrName>ppt_x</p:attrName>
                                            </p:attrNameLst>
                                          </p:cBhvr>
                                          <p:tavLst>
                                            <p:tav tm="0">
                                              <p:val>
                                                <p:strVal val="0-#ppt_w/2"/>
                                              </p:val>
                                            </p:tav>
                                            <p:tav tm="100000">
                                              <p:val>
                                                <p:strVal val="#ppt_x"/>
                                              </p:val>
                                            </p:tav>
                                          </p:tavLst>
                                        </p:anim>
                                        <p:anim calcmode="lin" valueType="num">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9" grpId="0"/>
          <p:bldP spid="10"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E383ED46-E038-468F-9EF8-397AC4568DA3}"/>
              </a:ext>
            </a:extLst>
          </p:cNvPr>
          <p:cNvSpPr txBox="1">
            <a:spLocks/>
          </p:cNvSpPr>
          <p:nvPr/>
        </p:nvSpPr>
        <p:spPr>
          <a:xfrm>
            <a:off x="1762369" y="1988771"/>
            <a:ext cx="8017022" cy="1654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mn-lt"/>
                <a:ea typeface="Calibri" panose="020F0502020204030204" pitchFamily="34" charset="0"/>
                <a:cs typeface="Neris-Light"/>
              </a:rPr>
              <a:t>Se usa como alternativa a la instrucción </a:t>
            </a:r>
            <a:r>
              <a:rPr lang="es-ES" sz="1800" dirty="0" err="1">
                <a:solidFill>
                  <a:schemeClr val="bg1"/>
                </a:solidFill>
                <a:effectLst/>
                <a:latin typeface="+mn-lt"/>
                <a:ea typeface="Calibri" panose="020F0502020204030204" pitchFamily="34" charset="0"/>
                <a:cs typeface="Neris-Light"/>
              </a:rPr>
              <a:t>if</a:t>
            </a:r>
            <a:r>
              <a:rPr lang="es-ES" sz="1800" dirty="0">
                <a:solidFill>
                  <a:schemeClr val="bg1"/>
                </a:solidFill>
                <a:effectLst/>
                <a:latin typeface="+mn-lt"/>
                <a:ea typeface="Calibri" panose="020F0502020204030204" pitchFamily="34" charset="0"/>
                <a:cs typeface="Neris-Light"/>
              </a:rPr>
              <a:t>. Es el único operador que necesita tres</a:t>
            </a:r>
            <a:endParaRPr lang="es-ES" sz="1800" dirty="0">
              <a:solidFill>
                <a:schemeClr val="bg1"/>
              </a:solidFill>
              <a:effectLst/>
              <a:latin typeface="+mn-lt"/>
              <a:ea typeface="Calibri" panose="020F0502020204030204" pitchFamily="34" charset="0"/>
              <a:cs typeface="Times New Roman" panose="02020603050405020304" pitchFamily="18" charset="0"/>
            </a:endParaRPr>
          </a:p>
          <a:p>
            <a:pPr>
              <a:lnSpc>
                <a:spcPct val="106000"/>
              </a:lnSpc>
              <a:spcAft>
                <a:spcPts val="800"/>
              </a:spcAft>
            </a:pPr>
            <a:r>
              <a:rPr lang="es-ES" sz="1800" dirty="0">
                <a:solidFill>
                  <a:schemeClr val="bg1"/>
                </a:solidFill>
                <a:effectLst/>
                <a:latin typeface="+mn-lt"/>
                <a:ea typeface="Calibri" panose="020F0502020204030204" pitchFamily="34" charset="0"/>
                <a:cs typeface="Neris-Light"/>
              </a:rPr>
              <a:t>operandos.   </a:t>
            </a:r>
            <a:r>
              <a:rPr lang="es-ES" sz="1800" dirty="0" err="1">
                <a:solidFill>
                  <a:srgbClr val="92D050"/>
                </a:solidFill>
                <a:effectLst/>
                <a:latin typeface="+mn-lt"/>
                <a:ea typeface="Calibri" panose="020F0502020204030204" pitchFamily="34" charset="0"/>
                <a:cs typeface="Neris-Light"/>
              </a:rPr>
              <a:t>condicion</a:t>
            </a:r>
            <a:r>
              <a:rPr lang="es-ES" sz="1800" dirty="0">
                <a:solidFill>
                  <a:srgbClr val="92D050"/>
                </a:solidFill>
                <a:effectLst/>
                <a:latin typeface="+mn-lt"/>
                <a:ea typeface="Calibri" panose="020F0502020204030204" pitchFamily="34" charset="0"/>
                <a:cs typeface="Neris-Light"/>
              </a:rPr>
              <a:t> ? expr1 : expr2</a:t>
            </a:r>
            <a:r>
              <a:rPr lang="es-ES" sz="1800" dirty="0">
                <a:solidFill>
                  <a:schemeClr val="bg1"/>
                </a:solidFill>
                <a:effectLst/>
                <a:latin typeface="+mn-lt"/>
                <a:ea typeface="Calibri" panose="020F0502020204030204" pitchFamily="34" charset="0"/>
                <a:cs typeface="Neris-Light"/>
              </a:rPr>
              <a:t> </a:t>
            </a:r>
            <a:endParaRPr lang="es-ES" sz="1800" dirty="0">
              <a:solidFill>
                <a:schemeClr val="bg1"/>
              </a:solidFill>
              <a:effectLst/>
              <a:latin typeface="+mn-lt"/>
              <a:ea typeface="Calibri" panose="020F0502020204030204" pitchFamily="34" charset="0"/>
              <a:cs typeface="Times New Roman" panose="02020603050405020304" pitchFamily="18" charset="0"/>
            </a:endParaRPr>
          </a:p>
          <a:p>
            <a:pPr>
              <a:lnSpc>
                <a:spcPct val="106000"/>
              </a:lnSpc>
              <a:spcAft>
                <a:spcPts val="800"/>
              </a:spcAft>
            </a:pPr>
            <a:r>
              <a:rPr lang="es-ES" sz="1800" dirty="0">
                <a:solidFill>
                  <a:schemeClr val="bg1"/>
                </a:solidFill>
                <a:effectLst/>
                <a:latin typeface="+mn-lt"/>
                <a:ea typeface="Calibri" panose="020F0502020204030204" pitchFamily="34" charset="0"/>
                <a:cs typeface="Neris-Light"/>
              </a:rPr>
              <a:t>En caso de cumplirse la condición se evalúa la expresión 1, en caso contrario la</a:t>
            </a:r>
            <a:endParaRPr lang="es-ES" sz="1800" dirty="0">
              <a:solidFill>
                <a:schemeClr val="bg1"/>
              </a:solidFill>
              <a:effectLst/>
              <a:latin typeface="+mn-lt"/>
              <a:ea typeface="Calibri" panose="020F0502020204030204" pitchFamily="34" charset="0"/>
              <a:cs typeface="Times New Roman" panose="02020603050405020304" pitchFamily="18" charset="0"/>
            </a:endParaRPr>
          </a:p>
          <a:p>
            <a:pPr>
              <a:lnSpc>
                <a:spcPct val="106000"/>
              </a:lnSpc>
              <a:spcAft>
                <a:spcPts val="800"/>
              </a:spcAft>
            </a:pPr>
            <a:r>
              <a:rPr lang="es-ES" sz="1800" dirty="0">
                <a:solidFill>
                  <a:schemeClr val="bg1"/>
                </a:solidFill>
                <a:effectLst/>
                <a:latin typeface="+mn-lt"/>
                <a:ea typeface="Calibri" panose="020F0502020204030204" pitchFamily="34" charset="0"/>
                <a:cs typeface="Neris-Light"/>
              </a:rPr>
              <a:t>expresión 2.</a:t>
            </a:r>
            <a:endParaRPr lang="es-ES" sz="1800" dirty="0">
              <a:solidFill>
                <a:schemeClr val="bg1"/>
              </a:solidFill>
              <a:effectLst/>
              <a:latin typeface="+mn-lt"/>
              <a:ea typeface="Calibri" panose="020F0502020204030204" pitchFamily="34" charset="0"/>
              <a:cs typeface="Times New Roman" panose="02020603050405020304" pitchFamily="18" charset="0"/>
            </a:endParaRPr>
          </a:p>
        </p:txBody>
      </p:sp>
      <p:sp>
        <p:nvSpPr>
          <p:cNvPr id="4" name="Título 5">
            <a:extLst>
              <a:ext uri="{FF2B5EF4-FFF2-40B4-BE49-F238E27FC236}">
                <a16:creationId xmlns:a16="http://schemas.microsoft.com/office/drawing/2014/main" id="{A03FA60D-507D-4B8D-AC80-F89344FC2F48}"/>
              </a:ext>
            </a:extLst>
          </p:cNvPr>
          <p:cNvSpPr txBox="1">
            <a:spLocks/>
          </p:cNvSpPr>
          <p:nvPr/>
        </p:nvSpPr>
        <p:spPr>
          <a:xfrm>
            <a:off x="2270369" y="3769505"/>
            <a:ext cx="6662616" cy="5216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estado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(edad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18</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'adulto'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'menor'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esquinas redondeadas 4">
            <a:extLst>
              <a:ext uri="{FF2B5EF4-FFF2-40B4-BE49-F238E27FC236}">
                <a16:creationId xmlns:a16="http://schemas.microsoft.com/office/drawing/2014/main" id="{8685F15D-6B8D-4066-861A-F6857D794A18}"/>
              </a:ext>
            </a:extLst>
          </p:cNvPr>
          <p:cNvSpPr/>
          <p:nvPr/>
        </p:nvSpPr>
        <p:spPr>
          <a:xfrm>
            <a:off x="522730" y="361346"/>
            <a:ext cx="4325041"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OPERADOR TERNARIO</a:t>
            </a:r>
          </a:p>
        </p:txBody>
      </p:sp>
      <p:sp>
        <p:nvSpPr>
          <p:cNvPr id="6" name="CuadroTexto 5">
            <a:extLst>
              <a:ext uri="{FF2B5EF4-FFF2-40B4-BE49-F238E27FC236}">
                <a16:creationId xmlns:a16="http://schemas.microsoft.com/office/drawing/2014/main" id="{42ECC02A-1977-4170-9299-95CBD6FAB965}"/>
              </a:ext>
            </a:extLst>
          </p:cNvPr>
          <p:cNvSpPr txBox="1"/>
          <p:nvPr/>
        </p:nvSpPr>
        <p:spPr>
          <a:xfrm>
            <a:off x="1628335" y="4938833"/>
            <a:ext cx="6098344" cy="1477328"/>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edad</a:t>
            </a:r>
            <a:r>
              <a:rPr lang="es-ES" b="0" dirty="0">
                <a:solidFill>
                  <a:srgbClr val="D4D4D4"/>
                </a:solidFill>
                <a:effectLst/>
                <a:latin typeface="Consolas" panose="020B0609020204030204" pitchFamily="49" charset="0"/>
              </a:rPr>
              <a:t> &gt;= </a:t>
            </a:r>
            <a:r>
              <a:rPr lang="es-ES" b="0" dirty="0">
                <a:solidFill>
                  <a:srgbClr val="B5CEA8"/>
                </a:solidFill>
                <a:effectLst/>
                <a:latin typeface="Consolas" panose="020B0609020204030204" pitchFamily="49" charset="0"/>
              </a:rPr>
              <a:t>18</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estado</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"adulto"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estado</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"menor"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p:txBody>
      </p:sp>
      <p:sp>
        <p:nvSpPr>
          <p:cNvPr id="7" name="Flecha: a la derecha con bandas 6">
            <a:extLst>
              <a:ext uri="{FF2B5EF4-FFF2-40B4-BE49-F238E27FC236}">
                <a16:creationId xmlns:a16="http://schemas.microsoft.com/office/drawing/2014/main" id="{572AA1E9-C20A-4454-A2E1-CA95046E900A}"/>
              </a:ext>
            </a:extLst>
          </p:cNvPr>
          <p:cNvSpPr/>
          <p:nvPr/>
        </p:nvSpPr>
        <p:spPr>
          <a:xfrm rot="5400000">
            <a:off x="2424410" y="4276479"/>
            <a:ext cx="521678" cy="521677"/>
          </a:xfrm>
          <a:prstGeom prst="striped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692607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P spid="7"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4310527"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FUNCIONES DE LOS STRINGS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1082400" y="1847775"/>
            <a:ext cx="204629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FFFFFF"/>
                </a:solidFill>
              </a:rPr>
              <a:t>Parseint</a:t>
            </a:r>
            <a:r>
              <a:rPr lang="es-ES" sz="2400"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1082400" y="3184073"/>
            <a:ext cx="3817939" cy="69830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 = </a:t>
            </a:r>
            <a:r>
              <a:rPr lang="es-ES" sz="2400" kern="0" dirty="0" err="1">
                <a:solidFill>
                  <a:srgbClr val="00B0F0"/>
                </a:solidFill>
              </a:rPr>
              <a:t>parseInt</a:t>
            </a:r>
            <a:r>
              <a:rPr lang="es-ES" sz="2400" kern="0" dirty="0">
                <a:solidFill>
                  <a:srgbClr val="00B0F0"/>
                </a:solidFill>
              </a:rPr>
              <a:t>("10");</a:t>
            </a: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1082400" y="2515924"/>
            <a:ext cx="1035338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Convierte un STRING a número. Otra opción es usar </a:t>
            </a:r>
            <a:r>
              <a:rPr lang="es-ES" sz="2400" kern="0" dirty="0" err="1">
                <a:solidFill>
                  <a:srgbClr val="FFFFFF"/>
                </a:solidFill>
              </a:rPr>
              <a:t>Number</a:t>
            </a:r>
            <a:r>
              <a:rPr lang="es-ES" sz="2400" kern="0" dirty="0">
                <a:solidFill>
                  <a:srgbClr val="FFFFFF"/>
                </a:solidFill>
              </a:rPr>
              <a:t>();</a:t>
            </a:r>
          </a:p>
        </p:txBody>
      </p:sp>
      <p:sp>
        <p:nvSpPr>
          <p:cNvPr id="12" name="Google Shape;98;p18">
            <a:extLst>
              <a:ext uri="{FF2B5EF4-FFF2-40B4-BE49-F238E27FC236}">
                <a16:creationId xmlns:a16="http://schemas.microsoft.com/office/drawing/2014/main" id="{217D0F6E-6463-4594-8515-C2B342484ACD}"/>
              </a:ext>
            </a:extLst>
          </p:cNvPr>
          <p:cNvSpPr txBox="1">
            <a:spLocks/>
          </p:cNvSpPr>
          <p:nvPr/>
        </p:nvSpPr>
        <p:spPr>
          <a:xfrm>
            <a:off x="1104678" y="4096876"/>
            <a:ext cx="210667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FFFFFF"/>
                </a:solidFill>
              </a:rPr>
              <a:t>toString</a:t>
            </a:r>
            <a:r>
              <a:rPr lang="es-ES" sz="2400" kern="0" dirty="0">
                <a:solidFill>
                  <a:srgbClr val="FFFFFF"/>
                </a:solidFill>
              </a:rPr>
              <a:t>();	</a:t>
            </a:r>
          </a:p>
        </p:txBody>
      </p:sp>
      <p:sp>
        <p:nvSpPr>
          <p:cNvPr id="13" name="Google Shape;98;p18">
            <a:extLst>
              <a:ext uri="{FF2B5EF4-FFF2-40B4-BE49-F238E27FC236}">
                <a16:creationId xmlns:a16="http://schemas.microsoft.com/office/drawing/2014/main" id="{178EE916-8972-4F25-9F70-755EB5015D99}"/>
              </a:ext>
            </a:extLst>
          </p:cNvPr>
          <p:cNvSpPr txBox="1">
            <a:spLocks/>
          </p:cNvSpPr>
          <p:nvPr/>
        </p:nvSpPr>
        <p:spPr>
          <a:xfrm>
            <a:off x="1123387" y="5346936"/>
            <a:ext cx="4894037" cy="99904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num</a:t>
            </a:r>
            <a:r>
              <a:rPr lang="es-ES" sz="2400" kern="0" dirty="0">
                <a:solidFill>
                  <a:srgbClr val="00B0F0"/>
                </a:solidFill>
              </a:rPr>
              <a:t> = 15;</a:t>
            </a:r>
            <a:br>
              <a:rPr lang="es-ES" sz="2400" kern="0" dirty="0">
                <a:solidFill>
                  <a:srgbClr val="00B0F0"/>
                </a:solidFill>
              </a:rPr>
            </a:br>
            <a:r>
              <a:rPr lang="es-ES" sz="2400" kern="0" dirty="0" err="1">
                <a:solidFill>
                  <a:srgbClr val="00B0F0"/>
                </a:solidFill>
              </a:rPr>
              <a:t>var</a:t>
            </a:r>
            <a:r>
              <a:rPr lang="es-ES" sz="2400" kern="0" dirty="0">
                <a:solidFill>
                  <a:srgbClr val="00B0F0"/>
                </a:solidFill>
              </a:rPr>
              <a:t> n = </a:t>
            </a:r>
            <a:r>
              <a:rPr lang="es-ES" sz="2400" kern="0" dirty="0" err="1">
                <a:solidFill>
                  <a:srgbClr val="00B0F0"/>
                </a:solidFill>
              </a:rPr>
              <a:t>num.toString</a:t>
            </a:r>
            <a:r>
              <a:rPr lang="es-ES" sz="2400" kern="0" dirty="0">
                <a:solidFill>
                  <a:srgbClr val="00B0F0"/>
                </a:solidFill>
              </a:rPr>
              <a:t>();</a:t>
            </a:r>
            <a:r>
              <a:rPr lang="es-ES" sz="1867" kern="0" dirty="0">
                <a:solidFill>
                  <a:srgbClr val="00B0F0"/>
                </a:solidFill>
              </a:rPr>
              <a:t>	</a:t>
            </a:r>
            <a:endParaRPr lang="es-ES" sz="2400" kern="0" dirty="0">
              <a:solidFill>
                <a:srgbClr val="00B0F0"/>
              </a:solidFill>
            </a:endParaRPr>
          </a:p>
        </p:txBody>
      </p:sp>
      <p:sp>
        <p:nvSpPr>
          <p:cNvPr id="14" name="Google Shape;98;p18">
            <a:extLst>
              <a:ext uri="{FF2B5EF4-FFF2-40B4-BE49-F238E27FC236}">
                <a16:creationId xmlns:a16="http://schemas.microsoft.com/office/drawing/2014/main" id="{A623CA33-D809-4FD0-BB0A-06ACBE7C6AA3}"/>
              </a:ext>
            </a:extLst>
          </p:cNvPr>
          <p:cNvSpPr txBox="1">
            <a:spLocks/>
          </p:cNvSpPr>
          <p:nvPr/>
        </p:nvSpPr>
        <p:spPr>
          <a:xfrm>
            <a:off x="1104677" y="4765025"/>
            <a:ext cx="5172752"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Convierte un número  a STRING. </a:t>
            </a:r>
          </a:p>
        </p:txBody>
      </p:sp>
    </p:spTree>
    <p:extLst>
      <p:ext uri="{BB962C8B-B14F-4D97-AF65-F5344CB8AC3E}">
        <p14:creationId xmlns:p14="http://schemas.microsoft.com/office/powerpoint/2010/main" val="41708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14:bounceEnd="25000">
                                          <p:cBhvr additive="base">
                                            <p:cTn id="29"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25000">
                                          <p:cBhvr additive="base">
                                            <p:cTn id="35"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fill="hold"/>
                                            <p:tgtEl>
                                              <p:spTgt spid="12"/>
                                            </p:tgtEl>
                                            <p:attrNameLst>
                                              <p:attrName>ppt_x</p:attrName>
                                            </p:attrNameLst>
                                          </p:cBhvr>
                                          <p:tavLst>
                                            <p:tav tm="0">
                                              <p:val>
                                                <p:strVal val="0-#ppt_w/2"/>
                                              </p:val>
                                            </p:tav>
                                            <p:tav tm="100000">
                                              <p:val>
                                                <p:strVal val="#ppt_x"/>
                                              </p:val>
                                            </p:tav>
                                          </p:tavLst>
                                        </p:anim>
                                        <p:anim calcmode="lin" valueType="num">
                                          <p:cBhvr additive="base">
                                            <p:cTn id="3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0-#ppt_w/2"/>
                                              </p:val>
                                            </p:tav>
                                            <p:tav tm="100000">
                                              <p:val>
                                                <p:strVal val="#ppt_x"/>
                                              </p:val>
                                            </p:tav>
                                          </p:tavLst>
                                        </p:anim>
                                        <p:anim calcmode="lin" valueType="num">
                                          <p:cBhvr additive="base">
                                            <p:cTn id="3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2" grpId="0"/>
          <p:bldP spid="13" grpId="0"/>
          <p:bldP spid="14"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52321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FUNCIONES DE LOS STRINGS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835656" y="1682958"/>
            <a:ext cx="6617219"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b="1" kern="0" dirty="0" err="1">
                <a:solidFill>
                  <a:srgbClr val="FFFFFF"/>
                </a:solidFill>
              </a:rPr>
              <a:t>toUppercase</a:t>
            </a:r>
            <a:r>
              <a:rPr lang="es-ES" sz="2667"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835656" y="3019256"/>
            <a:ext cx="10297280" cy="109980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400" kern="0" dirty="0">
                <a:solidFill>
                  <a:srgbClr val="00B0F0"/>
                </a:solidFill>
              </a:rPr>
              <a:t>var text1 = "</a:t>
            </a:r>
            <a:r>
              <a:rPr lang="en-US" sz="2400" kern="0" dirty="0" err="1">
                <a:solidFill>
                  <a:srgbClr val="00B0F0"/>
                </a:solidFill>
              </a:rPr>
              <a:t>Texto</a:t>
            </a:r>
            <a:r>
              <a:rPr lang="en-US" sz="2400" kern="0" dirty="0">
                <a:solidFill>
                  <a:srgbClr val="00B0F0"/>
                </a:solidFill>
              </a:rPr>
              <a:t> de </a:t>
            </a:r>
            <a:r>
              <a:rPr lang="en-US" sz="2400" kern="0" dirty="0" err="1">
                <a:solidFill>
                  <a:srgbClr val="00B0F0"/>
                </a:solidFill>
              </a:rPr>
              <a:t>prueba</a:t>
            </a:r>
            <a:r>
              <a:rPr lang="en-US" sz="2400" kern="0" dirty="0">
                <a:solidFill>
                  <a:srgbClr val="00B0F0"/>
                </a:solidFill>
              </a:rPr>
              <a:t>";       </a:t>
            </a:r>
            <a:br>
              <a:rPr lang="en-US" sz="2400" kern="0" dirty="0">
                <a:solidFill>
                  <a:srgbClr val="00B0F0"/>
                </a:solidFill>
              </a:rPr>
            </a:br>
            <a:r>
              <a:rPr lang="en-US" sz="2400" kern="0" dirty="0">
                <a:solidFill>
                  <a:srgbClr val="00B0F0"/>
                </a:solidFill>
              </a:rPr>
              <a:t>var text2 = text1.toUpperCase();  </a:t>
            </a:r>
            <a:r>
              <a:rPr lang="en-US" sz="2400" kern="0" dirty="0">
                <a:solidFill>
                  <a:srgbClr val="92D050"/>
                </a:solidFill>
              </a:rPr>
              <a:t>// text2= TEXTO DE PRUEBA</a:t>
            </a:r>
            <a:endParaRPr lang="es-ES" sz="3200" kern="0" dirty="0">
              <a:solidFill>
                <a:srgbClr val="92D050"/>
              </a:solidFill>
            </a:endParaRP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835656" y="2351108"/>
            <a:ext cx="551791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Convierte un STRING mayúsculas.</a:t>
            </a:r>
          </a:p>
        </p:txBody>
      </p:sp>
      <p:sp>
        <p:nvSpPr>
          <p:cNvPr id="10" name="Google Shape;98;p18">
            <a:extLst>
              <a:ext uri="{FF2B5EF4-FFF2-40B4-BE49-F238E27FC236}">
                <a16:creationId xmlns:a16="http://schemas.microsoft.com/office/drawing/2014/main" id="{B67889F3-7B0A-4F1A-81FA-93034BBD0E8E}"/>
              </a:ext>
            </a:extLst>
          </p:cNvPr>
          <p:cNvSpPr txBox="1">
            <a:spLocks/>
          </p:cNvSpPr>
          <p:nvPr/>
        </p:nvSpPr>
        <p:spPr>
          <a:xfrm>
            <a:off x="835656" y="4119057"/>
            <a:ext cx="6617219"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toLowercase</a:t>
            </a:r>
            <a:r>
              <a:rPr lang="es-ES" sz="3200" kern="0" dirty="0">
                <a:solidFill>
                  <a:srgbClr val="FFFFFF"/>
                </a:solidFill>
              </a:rPr>
              <a:t>();	</a:t>
            </a:r>
          </a:p>
        </p:txBody>
      </p:sp>
      <p:sp>
        <p:nvSpPr>
          <p:cNvPr id="16" name="Google Shape;98;p18">
            <a:extLst>
              <a:ext uri="{FF2B5EF4-FFF2-40B4-BE49-F238E27FC236}">
                <a16:creationId xmlns:a16="http://schemas.microsoft.com/office/drawing/2014/main" id="{53CB368E-9852-4420-BC94-4CA7E09B45C3}"/>
              </a:ext>
            </a:extLst>
          </p:cNvPr>
          <p:cNvSpPr txBox="1">
            <a:spLocks/>
          </p:cNvSpPr>
          <p:nvPr/>
        </p:nvSpPr>
        <p:spPr>
          <a:xfrm>
            <a:off x="835656" y="4787206"/>
            <a:ext cx="5629952"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Convierte un STRING a minúsculas. </a:t>
            </a:r>
          </a:p>
        </p:txBody>
      </p:sp>
      <p:sp>
        <p:nvSpPr>
          <p:cNvPr id="17" name="Google Shape;98;p18">
            <a:extLst>
              <a:ext uri="{FF2B5EF4-FFF2-40B4-BE49-F238E27FC236}">
                <a16:creationId xmlns:a16="http://schemas.microsoft.com/office/drawing/2014/main" id="{2BB7EAC9-B1C8-4828-B065-681ABC01E804}"/>
              </a:ext>
            </a:extLst>
          </p:cNvPr>
          <p:cNvSpPr txBox="1">
            <a:spLocks/>
          </p:cNvSpPr>
          <p:nvPr/>
        </p:nvSpPr>
        <p:spPr>
          <a:xfrm>
            <a:off x="798501" y="5365496"/>
            <a:ext cx="10297280" cy="109980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400" kern="0" dirty="0">
                <a:solidFill>
                  <a:srgbClr val="00B0F0"/>
                </a:solidFill>
              </a:rPr>
              <a:t>var text1 = "</a:t>
            </a:r>
            <a:r>
              <a:rPr lang="en-US" sz="2400" kern="0" dirty="0" err="1">
                <a:solidFill>
                  <a:srgbClr val="00B0F0"/>
                </a:solidFill>
              </a:rPr>
              <a:t>TEXTO</a:t>
            </a:r>
            <a:r>
              <a:rPr lang="en-US" sz="2400" kern="0" dirty="0">
                <a:solidFill>
                  <a:srgbClr val="00B0F0"/>
                </a:solidFill>
              </a:rPr>
              <a:t> DE PRUEBA";       </a:t>
            </a:r>
            <a:br>
              <a:rPr lang="en-US" sz="2400" kern="0" dirty="0">
                <a:solidFill>
                  <a:srgbClr val="00B0F0"/>
                </a:solidFill>
              </a:rPr>
            </a:br>
            <a:r>
              <a:rPr lang="en-US" sz="2400" kern="0" dirty="0">
                <a:solidFill>
                  <a:srgbClr val="00B0F0"/>
                </a:solidFill>
              </a:rPr>
              <a:t>var text2 = </a:t>
            </a:r>
            <a:r>
              <a:rPr lang="en-US" sz="2400" kern="0" dirty="0" err="1">
                <a:solidFill>
                  <a:srgbClr val="00B0F0"/>
                </a:solidFill>
              </a:rPr>
              <a:t>text1.toLowerCase</a:t>
            </a:r>
            <a:r>
              <a:rPr lang="en-US" sz="2400" kern="0" dirty="0">
                <a:solidFill>
                  <a:srgbClr val="00B0F0"/>
                </a:solidFill>
              </a:rPr>
              <a:t>();  </a:t>
            </a:r>
            <a:r>
              <a:rPr lang="en-US" sz="2400" kern="0" dirty="0">
                <a:solidFill>
                  <a:srgbClr val="92D050"/>
                </a:solidFill>
              </a:rPr>
              <a:t>// text2= </a:t>
            </a:r>
            <a:r>
              <a:rPr lang="en-US" sz="2400" kern="0" dirty="0" err="1">
                <a:solidFill>
                  <a:srgbClr val="92D050"/>
                </a:solidFill>
              </a:rPr>
              <a:t>texto</a:t>
            </a:r>
            <a:r>
              <a:rPr lang="en-US" sz="2400" kern="0" dirty="0">
                <a:solidFill>
                  <a:srgbClr val="92D050"/>
                </a:solidFill>
              </a:rPr>
              <a:t> de </a:t>
            </a:r>
            <a:r>
              <a:rPr lang="en-US" sz="2400" kern="0" dirty="0" err="1">
                <a:solidFill>
                  <a:srgbClr val="92D050"/>
                </a:solidFill>
              </a:rPr>
              <a:t>prueba</a:t>
            </a:r>
            <a:endParaRPr lang="es-ES" sz="3200" kern="0" dirty="0">
              <a:solidFill>
                <a:srgbClr val="92D050"/>
              </a:solidFill>
            </a:endParaRPr>
          </a:p>
        </p:txBody>
      </p:sp>
    </p:spTree>
    <p:extLst>
      <p:ext uri="{BB962C8B-B14F-4D97-AF65-F5344CB8AC3E}">
        <p14:creationId xmlns:p14="http://schemas.microsoft.com/office/powerpoint/2010/main" val="41444564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14:bounceEnd="25000">
                                          <p:cBhvr additive="base">
                                            <p:cTn id="29"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25000">
                                          <p:cBhvr additive="base">
                                            <p:cTn id="35" dur="1000" fill="hold"/>
                                            <p:tgtEl>
                                              <p:spTgt spid="16"/>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0"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0-#ppt_w/2"/>
                                              </p:val>
                                            </p:tav>
                                            <p:tav tm="100000">
                                              <p:val>
                                                <p:strVal val="#ppt_x"/>
                                              </p:val>
                                            </p:tav>
                                          </p:tavLst>
                                        </p:anim>
                                        <p:anim calcmode="lin" valueType="num">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0" grpId="0"/>
          <p:bldP spid="16" grpId="0"/>
          <p:bldP spid="1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52321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FUNCIONES DE LOS STRINGS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879199" y="1920346"/>
            <a:ext cx="6617219"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length</a:t>
            </a:r>
            <a:r>
              <a:rPr lang="es-ES" sz="2667"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879199" y="3256644"/>
            <a:ext cx="5734887" cy="1030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miTexto</a:t>
            </a:r>
            <a:r>
              <a:rPr lang="es-ES" sz="2400" kern="0" dirty="0">
                <a:solidFill>
                  <a:srgbClr val="00B0F0"/>
                </a:solidFill>
              </a:rPr>
              <a:t>= </a:t>
            </a:r>
            <a:r>
              <a:rPr lang="en-US" sz="2400" kern="0" dirty="0">
                <a:solidFill>
                  <a:srgbClr val="00B0F0"/>
                </a:solidFill>
              </a:rPr>
              <a:t>"</a:t>
            </a:r>
            <a:r>
              <a:rPr lang="es-ES" sz="2400" kern="0" dirty="0">
                <a:solidFill>
                  <a:srgbClr val="00B0F0"/>
                </a:solidFill>
              </a:rPr>
              <a:t>Texto de prueba</a:t>
            </a:r>
            <a:r>
              <a:rPr lang="en-US" sz="2400" kern="0" dirty="0">
                <a:solidFill>
                  <a:srgbClr val="00B0F0"/>
                </a:solidFill>
              </a:rPr>
              <a:t>"</a:t>
            </a:r>
            <a:r>
              <a:rPr lang="es-ES" sz="2400" kern="0" dirty="0">
                <a:solidFill>
                  <a:srgbClr val="00B0F0"/>
                </a:solidFill>
              </a:rPr>
              <a:t>;</a:t>
            </a:r>
          </a:p>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longitudTexto</a:t>
            </a:r>
            <a:r>
              <a:rPr lang="es-ES" sz="2400" kern="0" dirty="0">
                <a:solidFill>
                  <a:srgbClr val="00B0F0"/>
                </a:solidFill>
              </a:rPr>
              <a:t>= </a:t>
            </a:r>
            <a:r>
              <a:rPr lang="es-ES" sz="2400" kern="0" dirty="0" err="1">
                <a:solidFill>
                  <a:srgbClr val="00B0F0"/>
                </a:solidFill>
              </a:rPr>
              <a:t>miTexto.length</a:t>
            </a:r>
            <a:r>
              <a:rPr lang="es-ES" sz="2400" kern="0" dirty="0">
                <a:solidFill>
                  <a:srgbClr val="00B0F0"/>
                </a:solidFill>
              </a:rPr>
              <a:t>;</a:t>
            </a: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879199" y="2588496"/>
            <a:ext cx="5517911"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Calcula la longitud de un texto.</a:t>
            </a:r>
          </a:p>
        </p:txBody>
      </p:sp>
      <p:sp>
        <p:nvSpPr>
          <p:cNvPr id="10" name="Google Shape;98;p18">
            <a:extLst>
              <a:ext uri="{FF2B5EF4-FFF2-40B4-BE49-F238E27FC236}">
                <a16:creationId xmlns:a16="http://schemas.microsoft.com/office/drawing/2014/main" id="{9B36F288-4E5C-4290-9D29-B243533614D3}"/>
              </a:ext>
            </a:extLst>
          </p:cNvPr>
          <p:cNvSpPr txBox="1">
            <a:spLocks/>
          </p:cNvSpPr>
          <p:nvPr/>
        </p:nvSpPr>
        <p:spPr>
          <a:xfrm>
            <a:off x="7287131" y="3618732"/>
            <a:ext cx="3375471"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92D050"/>
                </a:solidFill>
              </a:rPr>
              <a:t>longitudTexto</a:t>
            </a:r>
            <a:r>
              <a:rPr lang="es-ES" sz="2400" kern="0" dirty="0">
                <a:solidFill>
                  <a:srgbClr val="92D050"/>
                </a:solidFill>
              </a:rPr>
              <a:t>= 15</a:t>
            </a:r>
          </a:p>
        </p:txBody>
      </p:sp>
      <p:sp>
        <p:nvSpPr>
          <p:cNvPr id="15" name="Google Shape;98;p18">
            <a:extLst>
              <a:ext uri="{FF2B5EF4-FFF2-40B4-BE49-F238E27FC236}">
                <a16:creationId xmlns:a16="http://schemas.microsoft.com/office/drawing/2014/main" id="{C58C1E70-BE63-4F15-8AB9-7335ADFB562B}"/>
              </a:ext>
            </a:extLst>
          </p:cNvPr>
          <p:cNvSpPr txBox="1">
            <a:spLocks/>
          </p:cNvSpPr>
          <p:nvPr/>
        </p:nvSpPr>
        <p:spPr>
          <a:xfrm>
            <a:off x="888913" y="4286879"/>
            <a:ext cx="2142620" cy="8605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b="1" kern="0" dirty="0" err="1">
                <a:solidFill>
                  <a:srgbClr val="FFFFFF"/>
                </a:solidFill>
              </a:rPr>
              <a:t>concat</a:t>
            </a:r>
            <a:r>
              <a:rPr lang="es-ES" sz="3200" kern="0" dirty="0">
                <a:solidFill>
                  <a:srgbClr val="FFFFFF"/>
                </a:solidFill>
              </a:rPr>
              <a:t>;	</a:t>
            </a:r>
          </a:p>
        </p:txBody>
      </p:sp>
      <p:sp>
        <p:nvSpPr>
          <p:cNvPr id="16" name="Google Shape;98;p18">
            <a:extLst>
              <a:ext uri="{FF2B5EF4-FFF2-40B4-BE49-F238E27FC236}">
                <a16:creationId xmlns:a16="http://schemas.microsoft.com/office/drawing/2014/main" id="{8C615347-55F4-49FC-AE6F-6ACA73566733}"/>
              </a:ext>
            </a:extLst>
          </p:cNvPr>
          <p:cNvSpPr txBox="1">
            <a:spLocks/>
          </p:cNvSpPr>
          <p:nvPr/>
        </p:nvSpPr>
        <p:spPr>
          <a:xfrm>
            <a:off x="931665" y="4922990"/>
            <a:ext cx="5629952" cy="136883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text1 = </a:t>
            </a:r>
            <a:r>
              <a:rPr lang="en-US" sz="2400" kern="0" dirty="0">
                <a:solidFill>
                  <a:srgbClr val="00B0F0"/>
                </a:solidFill>
              </a:rPr>
              <a:t> " </a:t>
            </a:r>
            <a:r>
              <a:rPr lang="es-ES" sz="2400" kern="0" dirty="0">
                <a:solidFill>
                  <a:srgbClr val="00B0F0"/>
                </a:solidFill>
              </a:rPr>
              <a:t>Primer texto</a:t>
            </a:r>
            <a:r>
              <a:rPr lang="en-US" sz="2400" kern="0" dirty="0">
                <a:solidFill>
                  <a:srgbClr val="00B0F0"/>
                </a:solidFill>
              </a:rPr>
              <a:t> "</a:t>
            </a:r>
            <a:r>
              <a:rPr lang="es-ES" sz="2400" kern="0" dirty="0">
                <a:solidFill>
                  <a:srgbClr val="00B0F0"/>
                </a:solidFill>
              </a:rPr>
              <a:t>;</a:t>
            </a:r>
            <a:br>
              <a:rPr lang="es-ES" sz="3200" kern="0" dirty="0">
                <a:solidFill>
                  <a:srgbClr val="00B0F0"/>
                </a:solidFill>
              </a:rPr>
            </a:br>
            <a:r>
              <a:rPr lang="es-ES" sz="2400" kern="0" dirty="0" err="1">
                <a:solidFill>
                  <a:srgbClr val="00B0F0"/>
                </a:solidFill>
              </a:rPr>
              <a:t>var</a:t>
            </a:r>
            <a:r>
              <a:rPr lang="es-ES" sz="2400" kern="0" dirty="0">
                <a:solidFill>
                  <a:srgbClr val="00B0F0"/>
                </a:solidFill>
              </a:rPr>
              <a:t> text2 = </a:t>
            </a:r>
            <a:r>
              <a:rPr lang="en-US" sz="2400" kern="0" dirty="0">
                <a:solidFill>
                  <a:srgbClr val="00B0F0"/>
                </a:solidFill>
              </a:rPr>
              <a:t> " </a:t>
            </a:r>
            <a:r>
              <a:rPr lang="es-ES" sz="2400" kern="0" dirty="0">
                <a:solidFill>
                  <a:srgbClr val="00B0F0"/>
                </a:solidFill>
              </a:rPr>
              <a:t>Segundo texto";</a:t>
            </a:r>
            <a:br>
              <a:rPr lang="es-ES" sz="3200" kern="0" dirty="0">
                <a:solidFill>
                  <a:srgbClr val="00B0F0"/>
                </a:solidFill>
              </a:rPr>
            </a:br>
            <a:r>
              <a:rPr lang="es-ES" sz="2400" kern="0" dirty="0" err="1">
                <a:solidFill>
                  <a:srgbClr val="00B0F0"/>
                </a:solidFill>
              </a:rPr>
              <a:t>var</a:t>
            </a:r>
            <a:r>
              <a:rPr lang="es-ES" sz="2400" kern="0" dirty="0">
                <a:solidFill>
                  <a:srgbClr val="00B0F0"/>
                </a:solidFill>
              </a:rPr>
              <a:t> text3 = text1.concat(" ", text2);</a:t>
            </a:r>
            <a:endParaRPr lang="es-ES" sz="3200" kern="0" dirty="0">
              <a:solidFill>
                <a:srgbClr val="00B0F0"/>
              </a:solidFill>
            </a:endParaRPr>
          </a:p>
        </p:txBody>
      </p:sp>
      <p:sp>
        <p:nvSpPr>
          <p:cNvPr id="17" name="Google Shape;98;p18">
            <a:extLst>
              <a:ext uri="{FF2B5EF4-FFF2-40B4-BE49-F238E27FC236}">
                <a16:creationId xmlns:a16="http://schemas.microsoft.com/office/drawing/2014/main" id="{A3E87D48-E70F-42F8-9C3C-4E3F48A15760}"/>
              </a:ext>
            </a:extLst>
          </p:cNvPr>
          <p:cNvSpPr txBox="1">
            <a:spLocks/>
          </p:cNvSpPr>
          <p:nvPr/>
        </p:nvSpPr>
        <p:spPr>
          <a:xfrm>
            <a:off x="6804687" y="4776862"/>
            <a:ext cx="5086871" cy="16610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Concatena dos textos. Su uso es exactamente igual al operador de concatenación + </a:t>
            </a:r>
          </a:p>
        </p:txBody>
      </p:sp>
    </p:spTree>
    <p:extLst>
      <p:ext uri="{BB962C8B-B14F-4D97-AF65-F5344CB8AC3E}">
        <p14:creationId xmlns:p14="http://schemas.microsoft.com/office/powerpoint/2010/main" val="39157355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14:presetBounceEnd="25000">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14:bounceEnd="25000">
                                          <p:cBhvr additive="base">
                                            <p:cTn id="34" dur="1000" fill="hold"/>
                                            <p:tgtEl>
                                              <p:spTgt spid="15"/>
                                            </p:tgtEl>
                                            <p:attrNameLst>
                                              <p:attrName>ppt_x</p:attrName>
                                            </p:attrNameLst>
                                          </p:cBhvr>
                                          <p:tavLst>
                                            <p:tav tm="0">
                                              <p:val>
                                                <p:strVal val="0-#ppt_w/2"/>
                                              </p:val>
                                            </p:tav>
                                            <p:tav tm="100000">
                                              <p:val>
                                                <p:strVal val="#ppt_x"/>
                                              </p:val>
                                            </p:tav>
                                          </p:tavLst>
                                        </p:anim>
                                        <p:anim calcmode="lin" valueType="num" p14:bounceEnd="25000">
                                          <p:cBhvr additive="base">
                                            <p:cTn id="35"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0" grpId="0"/>
          <p:bldP spid="15"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1000" fill="hold"/>
                                            <p:tgtEl>
                                              <p:spTgt spid="15"/>
                                            </p:tgtEl>
                                            <p:attrNameLst>
                                              <p:attrName>ppt_x</p:attrName>
                                            </p:attrNameLst>
                                          </p:cBhvr>
                                          <p:tavLst>
                                            <p:tav tm="0">
                                              <p:val>
                                                <p:strVal val="0-#ppt_w/2"/>
                                              </p:val>
                                            </p:tav>
                                            <p:tav tm="100000">
                                              <p:val>
                                                <p:strVal val="#ppt_x"/>
                                              </p:val>
                                            </p:tav>
                                          </p:tavLst>
                                        </p:anim>
                                        <p:anim calcmode="lin" valueType="num">
                                          <p:cBhvr additive="base">
                                            <p:cTn id="35"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0" grpId="0"/>
          <p:bldP spid="15" grpId="0"/>
          <p:bldP spid="16" grpId="0"/>
          <p:bldP spid="17"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6" y="202107"/>
            <a:ext cx="52321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dirty="0"/>
              <a:t>FUNCIONES DE LOS STRINGS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692257" y="1720864"/>
            <a:ext cx="1888995"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Substr</a:t>
            </a:r>
            <a:r>
              <a:rPr lang="es-ES" sz="2667" b="1" kern="0" dirty="0">
                <a:solidFill>
                  <a:srgbClr val="FFFFFF"/>
                </a:solidFill>
              </a:rPr>
              <a:t>()</a:t>
            </a:r>
            <a:r>
              <a:rPr lang="es-ES" sz="2667"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692258" y="3057161"/>
            <a:ext cx="5920044" cy="1030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miTexto</a:t>
            </a:r>
            <a:r>
              <a:rPr lang="es-ES" sz="2400" kern="0" dirty="0">
                <a:solidFill>
                  <a:srgbClr val="00B0F0"/>
                </a:solidFill>
              </a:rPr>
              <a:t> = "Pera, Banana, Kiwi";</a:t>
            </a:r>
            <a:br>
              <a:rPr lang="es-ES" sz="3200" kern="0" dirty="0">
                <a:solidFill>
                  <a:srgbClr val="00B0F0"/>
                </a:solidFill>
              </a:rPr>
            </a:br>
            <a:r>
              <a:rPr lang="es-ES" sz="2400" kern="0" dirty="0" err="1">
                <a:solidFill>
                  <a:srgbClr val="00B0F0"/>
                </a:solidFill>
              </a:rPr>
              <a:t>var</a:t>
            </a:r>
            <a:r>
              <a:rPr lang="es-ES" sz="2400" kern="0" dirty="0">
                <a:solidFill>
                  <a:srgbClr val="00B0F0"/>
                </a:solidFill>
              </a:rPr>
              <a:t>  miTexto2 = </a:t>
            </a:r>
            <a:r>
              <a:rPr lang="es-ES" sz="2400" kern="0" dirty="0" err="1">
                <a:solidFill>
                  <a:srgbClr val="00B0F0"/>
                </a:solidFill>
              </a:rPr>
              <a:t>miTexto.substring</a:t>
            </a:r>
            <a:r>
              <a:rPr lang="es-ES" sz="2400" kern="0" dirty="0">
                <a:solidFill>
                  <a:srgbClr val="00B0F0"/>
                </a:solidFill>
              </a:rPr>
              <a:t>(6, 12);</a:t>
            </a:r>
            <a:endParaRPr lang="es-ES" sz="3200" kern="0" dirty="0">
              <a:solidFill>
                <a:srgbClr val="00B0F0"/>
              </a:solidFill>
            </a:endParaRP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692258" y="2389014"/>
            <a:ext cx="4393297"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Extrae parte de un STRING</a:t>
            </a:r>
          </a:p>
        </p:txBody>
      </p:sp>
      <p:sp>
        <p:nvSpPr>
          <p:cNvPr id="12" name="Google Shape;98;p18">
            <a:extLst>
              <a:ext uri="{FF2B5EF4-FFF2-40B4-BE49-F238E27FC236}">
                <a16:creationId xmlns:a16="http://schemas.microsoft.com/office/drawing/2014/main" id="{217D0F6E-6463-4594-8515-C2B342484ACD}"/>
              </a:ext>
            </a:extLst>
          </p:cNvPr>
          <p:cNvSpPr txBox="1">
            <a:spLocks/>
          </p:cNvSpPr>
          <p:nvPr/>
        </p:nvSpPr>
        <p:spPr>
          <a:xfrm>
            <a:off x="714535" y="3969965"/>
            <a:ext cx="2240167"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replace</a:t>
            </a:r>
            <a:r>
              <a:rPr lang="es-ES" sz="3200" kern="0" dirty="0">
                <a:solidFill>
                  <a:srgbClr val="FFFFFF"/>
                </a:solidFill>
              </a:rPr>
              <a:t>();	</a:t>
            </a:r>
          </a:p>
        </p:txBody>
      </p:sp>
      <p:sp>
        <p:nvSpPr>
          <p:cNvPr id="13" name="Google Shape;98;p18">
            <a:extLst>
              <a:ext uri="{FF2B5EF4-FFF2-40B4-BE49-F238E27FC236}">
                <a16:creationId xmlns:a16="http://schemas.microsoft.com/office/drawing/2014/main" id="{178EE916-8972-4F25-9F70-755EB5015D99}"/>
              </a:ext>
            </a:extLst>
          </p:cNvPr>
          <p:cNvSpPr txBox="1">
            <a:spLocks/>
          </p:cNvSpPr>
          <p:nvPr/>
        </p:nvSpPr>
        <p:spPr>
          <a:xfrm>
            <a:off x="714535" y="5306263"/>
            <a:ext cx="7363029" cy="10630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miTexto</a:t>
            </a:r>
            <a:r>
              <a:rPr lang="es-ES" sz="2400" kern="0" dirty="0">
                <a:solidFill>
                  <a:srgbClr val="00B0F0"/>
                </a:solidFill>
              </a:rPr>
              <a:t> = "Buenas tardes";</a:t>
            </a:r>
            <a:br>
              <a:rPr lang="es-ES" sz="3200" kern="0" dirty="0">
                <a:solidFill>
                  <a:srgbClr val="00B0F0"/>
                </a:solidFill>
              </a:rPr>
            </a:br>
            <a:r>
              <a:rPr lang="es-ES" sz="2400" kern="0" dirty="0" err="1">
                <a:solidFill>
                  <a:srgbClr val="00B0F0"/>
                </a:solidFill>
              </a:rPr>
              <a:t>var</a:t>
            </a:r>
            <a:r>
              <a:rPr lang="es-ES" sz="2400" kern="0" dirty="0">
                <a:solidFill>
                  <a:srgbClr val="00B0F0"/>
                </a:solidFill>
              </a:rPr>
              <a:t>  miTexto2 = </a:t>
            </a:r>
            <a:r>
              <a:rPr lang="es-ES" sz="2400" kern="0" dirty="0" err="1">
                <a:solidFill>
                  <a:srgbClr val="00B0F0"/>
                </a:solidFill>
              </a:rPr>
              <a:t>miTexto.replace</a:t>
            </a:r>
            <a:r>
              <a:rPr lang="es-ES" sz="2400" kern="0" dirty="0">
                <a:solidFill>
                  <a:srgbClr val="00B0F0"/>
                </a:solidFill>
              </a:rPr>
              <a:t>("tardes", "noches");</a:t>
            </a:r>
            <a:endParaRPr lang="es-ES" sz="3200" kern="0" dirty="0">
              <a:solidFill>
                <a:srgbClr val="00B0F0"/>
              </a:solidFill>
            </a:endParaRPr>
          </a:p>
        </p:txBody>
      </p:sp>
      <p:sp>
        <p:nvSpPr>
          <p:cNvPr id="14" name="Google Shape;98;p18">
            <a:extLst>
              <a:ext uri="{FF2B5EF4-FFF2-40B4-BE49-F238E27FC236}">
                <a16:creationId xmlns:a16="http://schemas.microsoft.com/office/drawing/2014/main" id="{A623CA33-D809-4FD0-BB0A-06ACBE7C6AA3}"/>
              </a:ext>
            </a:extLst>
          </p:cNvPr>
          <p:cNvSpPr txBox="1">
            <a:spLocks/>
          </p:cNvSpPr>
          <p:nvPr/>
        </p:nvSpPr>
        <p:spPr>
          <a:xfrm>
            <a:off x="714535" y="4638115"/>
            <a:ext cx="4982252" cy="57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Reemplaza un texto por otro. </a:t>
            </a:r>
          </a:p>
        </p:txBody>
      </p:sp>
      <p:sp>
        <p:nvSpPr>
          <p:cNvPr id="10" name="Google Shape;98;p18">
            <a:extLst>
              <a:ext uri="{FF2B5EF4-FFF2-40B4-BE49-F238E27FC236}">
                <a16:creationId xmlns:a16="http://schemas.microsoft.com/office/drawing/2014/main" id="{B665C6DD-5988-4398-8A46-146ED2B55A39}"/>
              </a:ext>
            </a:extLst>
          </p:cNvPr>
          <p:cNvSpPr txBox="1">
            <a:spLocks/>
          </p:cNvSpPr>
          <p:nvPr/>
        </p:nvSpPr>
        <p:spPr>
          <a:xfrm>
            <a:off x="7969692" y="3414487"/>
            <a:ext cx="3420555"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miTexto2 = Banana</a:t>
            </a:r>
            <a:endParaRPr lang="es-ES" sz="3200" kern="0" dirty="0">
              <a:solidFill>
                <a:srgbClr val="92D050"/>
              </a:solidFill>
            </a:endParaRPr>
          </a:p>
        </p:txBody>
      </p:sp>
      <p:sp>
        <p:nvSpPr>
          <p:cNvPr id="15" name="Google Shape;98;p18">
            <a:extLst>
              <a:ext uri="{FF2B5EF4-FFF2-40B4-BE49-F238E27FC236}">
                <a16:creationId xmlns:a16="http://schemas.microsoft.com/office/drawing/2014/main" id="{5B14DAD5-E8F3-499C-AA91-7661FBCFA795}"/>
              </a:ext>
            </a:extLst>
          </p:cNvPr>
          <p:cNvSpPr txBox="1">
            <a:spLocks/>
          </p:cNvSpPr>
          <p:nvPr/>
        </p:nvSpPr>
        <p:spPr>
          <a:xfrm>
            <a:off x="7969692" y="5673602"/>
            <a:ext cx="4655312"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 miTexto2= Buenas noches</a:t>
            </a:r>
            <a:endParaRPr lang="es-ES" sz="3200" kern="0" dirty="0">
              <a:solidFill>
                <a:srgbClr val="92D050"/>
              </a:solidFill>
            </a:endParaRPr>
          </a:p>
        </p:txBody>
      </p:sp>
    </p:spTree>
    <p:extLst>
      <p:ext uri="{BB962C8B-B14F-4D97-AF65-F5344CB8AC3E}">
        <p14:creationId xmlns:p14="http://schemas.microsoft.com/office/powerpoint/2010/main" val="2912760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25000">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14:bounceEnd="25000">
                                          <p:cBhvr additive="base">
                                            <p:cTn id="29"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14:bounceEnd="25000">
                                          <p:cBhvr additive="base">
                                            <p:cTn id="35"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14:presetBounceEnd="25000">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14:bounceEnd="25000">
                                          <p:cBhvr additive="base">
                                            <p:cTn id="41"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4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14:presetBounceEnd="25000">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14:bounceEnd="25000">
                                          <p:cBhvr additive="base">
                                            <p:cTn id="52" dur="1000" fill="hold"/>
                                            <p:tgtEl>
                                              <p:spTgt spid="15"/>
                                            </p:tgtEl>
                                            <p:attrNameLst>
                                              <p:attrName>ppt_x</p:attrName>
                                            </p:attrNameLst>
                                          </p:cBhvr>
                                          <p:tavLst>
                                            <p:tav tm="0">
                                              <p:val>
                                                <p:strVal val="1+#ppt_w/2"/>
                                              </p:val>
                                            </p:tav>
                                            <p:tav tm="100000">
                                              <p:val>
                                                <p:strVal val="#ppt_x"/>
                                              </p:val>
                                            </p:tav>
                                          </p:tavLst>
                                        </p:anim>
                                        <p:anim calcmode="lin" valueType="num" p14:bounceEnd="25000">
                                          <p:cBhvr additive="base">
                                            <p:cTn id="53"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2" grpId="0"/>
          <p:bldP spid="13" grpId="0"/>
          <p:bldP spid="14" grpId="0"/>
          <p:bldP spid="10"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000" fill="hold"/>
                                            <p:tgtEl>
                                              <p:spTgt spid="12"/>
                                            </p:tgtEl>
                                            <p:attrNameLst>
                                              <p:attrName>ppt_x</p:attrName>
                                            </p:attrNameLst>
                                          </p:cBhvr>
                                          <p:tavLst>
                                            <p:tav tm="0">
                                              <p:val>
                                                <p:strVal val="0-#ppt_w/2"/>
                                              </p:val>
                                            </p:tav>
                                            <p:tav tm="100000">
                                              <p:val>
                                                <p:strVal val="#ppt_x"/>
                                              </p:val>
                                            </p:tav>
                                          </p:tavLst>
                                        </p:anim>
                                        <p:anim calcmode="lin" valueType="num">
                                          <p:cBhvr additive="base">
                                            <p:cTn id="3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1000" fill="hold"/>
                                            <p:tgtEl>
                                              <p:spTgt spid="14"/>
                                            </p:tgtEl>
                                            <p:attrNameLst>
                                              <p:attrName>ppt_x</p:attrName>
                                            </p:attrNameLst>
                                          </p:cBhvr>
                                          <p:tavLst>
                                            <p:tav tm="0">
                                              <p:val>
                                                <p:strVal val="0-#ppt_w/2"/>
                                              </p:val>
                                            </p:tav>
                                            <p:tav tm="100000">
                                              <p:val>
                                                <p:strVal val="#ppt_x"/>
                                              </p:val>
                                            </p:tav>
                                          </p:tavLst>
                                        </p:anim>
                                        <p:anim calcmode="lin" valueType="num">
                                          <p:cBhvr additive="base">
                                            <p:cTn id="4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1000" fill="hold"/>
                                            <p:tgtEl>
                                              <p:spTgt spid="15"/>
                                            </p:tgtEl>
                                            <p:attrNameLst>
                                              <p:attrName>ppt_x</p:attrName>
                                            </p:attrNameLst>
                                          </p:cBhvr>
                                          <p:tavLst>
                                            <p:tav tm="0">
                                              <p:val>
                                                <p:strVal val="1+#ppt_w/2"/>
                                              </p:val>
                                            </p:tav>
                                            <p:tav tm="100000">
                                              <p:val>
                                                <p:strVal val="#ppt_x"/>
                                              </p:val>
                                            </p:tav>
                                          </p:tavLst>
                                        </p:anim>
                                        <p:anim calcmode="lin" valueType="num">
                                          <p:cBhvr additive="base">
                                            <p:cTn id="53"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11" grpId="0"/>
          <p:bldP spid="12" grpId="0"/>
          <p:bldP spid="13" grpId="0"/>
          <p:bldP spid="14" grpId="0"/>
          <p:bldP spid="10" grpId="0"/>
          <p:bldP spid="15"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4000" b="-4000"/>
          </a:stretch>
        </a:blipFill>
        <a:effectLst/>
      </p:bgPr>
    </p:bg>
    <p:spTree>
      <p:nvGrpSpPr>
        <p:cNvPr id="1" name="Shape 96"/>
        <p:cNvGrpSpPr/>
        <p:nvPr/>
      </p:nvGrpSpPr>
      <p:grpSpPr>
        <a:xfrm>
          <a:off x="0" y="0"/>
          <a:ext cx="0" cy="0"/>
          <a:chOff x="0" y="0"/>
          <a:chExt cx="0" cy="0"/>
        </a:xfrm>
      </p:grpSpPr>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900102" y="1710766"/>
            <a:ext cx="6617219"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b="1" kern="0" dirty="0" err="1">
                <a:solidFill>
                  <a:srgbClr val="FFFFFF"/>
                </a:solidFill>
              </a:rPr>
              <a:t>charAt</a:t>
            </a:r>
            <a:r>
              <a:rPr lang="es-ES" sz="2667" b="1" kern="0" dirty="0">
                <a:solidFill>
                  <a:srgbClr val="FFFFFF"/>
                </a:solidFill>
              </a:rPr>
              <a:t>()</a:t>
            </a:r>
            <a:r>
              <a:rPr lang="es-ES" sz="2667" kern="0" dirty="0">
                <a:solidFill>
                  <a:srgbClr val="FFFFFF"/>
                </a:solidFill>
              </a:rPr>
              <a:t>;	</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900102" y="3336455"/>
            <a:ext cx="4258587" cy="1030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str</a:t>
            </a:r>
            <a:r>
              <a:rPr lang="es-ES" sz="2400" kern="0" dirty="0">
                <a:solidFill>
                  <a:srgbClr val="00B0F0"/>
                </a:solidFill>
              </a:rPr>
              <a:t> = "Hola alumnos";</a:t>
            </a:r>
            <a:br>
              <a:rPr lang="es-ES" sz="2400" kern="0" dirty="0">
                <a:solidFill>
                  <a:srgbClr val="00B0F0"/>
                </a:solidFill>
              </a:rPr>
            </a:br>
            <a:r>
              <a:rPr lang="es-ES" sz="2400" kern="0" dirty="0" err="1">
                <a:solidFill>
                  <a:srgbClr val="00B0F0"/>
                </a:solidFill>
              </a:rPr>
              <a:t>str.charAt</a:t>
            </a:r>
            <a:r>
              <a:rPr lang="es-ES" sz="2400" kern="0" dirty="0">
                <a:solidFill>
                  <a:srgbClr val="00B0F0"/>
                </a:solidFill>
              </a:rPr>
              <a:t>(0);</a:t>
            </a:r>
          </a:p>
        </p:txBody>
      </p:sp>
      <p:sp>
        <p:nvSpPr>
          <p:cNvPr id="11" name="Google Shape;98;p18">
            <a:extLst>
              <a:ext uri="{FF2B5EF4-FFF2-40B4-BE49-F238E27FC236}">
                <a16:creationId xmlns:a16="http://schemas.microsoft.com/office/drawing/2014/main" id="{2DDA5B6F-A77B-4CBD-A41E-9C42A273DE6B}"/>
              </a:ext>
            </a:extLst>
          </p:cNvPr>
          <p:cNvSpPr txBox="1">
            <a:spLocks/>
          </p:cNvSpPr>
          <p:nvPr/>
        </p:nvSpPr>
        <p:spPr>
          <a:xfrm>
            <a:off x="900103" y="2378916"/>
            <a:ext cx="11069985" cy="10254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Devuelve el carácter en un índice (posición) especificado en una cadena.</a:t>
            </a:r>
          </a:p>
          <a:p>
            <a:pPr marL="186262" indent="0" defTabSz="1219170">
              <a:buClr>
                <a:srgbClr val="FFFFFF"/>
              </a:buClr>
              <a:buNone/>
            </a:pPr>
            <a:r>
              <a:rPr lang="es-ES" sz="2400" kern="0" dirty="0">
                <a:solidFill>
                  <a:srgbClr val="C99287">
                    <a:lumMod val="75000"/>
                  </a:srgbClr>
                </a:solidFill>
              </a:rPr>
              <a:t>Se empieza a contar desde cero.</a:t>
            </a:r>
            <a:endParaRPr lang="es-ES" sz="3200" kern="0" dirty="0">
              <a:solidFill>
                <a:srgbClr val="C99287">
                  <a:lumMod val="75000"/>
                </a:srgbClr>
              </a:solidFill>
            </a:endParaRPr>
          </a:p>
        </p:txBody>
      </p:sp>
      <p:sp>
        <p:nvSpPr>
          <p:cNvPr id="10" name="Google Shape;98;p18">
            <a:extLst>
              <a:ext uri="{FF2B5EF4-FFF2-40B4-BE49-F238E27FC236}">
                <a16:creationId xmlns:a16="http://schemas.microsoft.com/office/drawing/2014/main" id="{B665C6DD-5988-4398-8A46-146ED2B55A39}"/>
              </a:ext>
            </a:extLst>
          </p:cNvPr>
          <p:cNvSpPr txBox="1">
            <a:spLocks/>
          </p:cNvSpPr>
          <p:nvPr/>
        </p:nvSpPr>
        <p:spPr>
          <a:xfrm>
            <a:off x="6418012" y="3716833"/>
            <a:ext cx="2471959"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//Devuelve H</a:t>
            </a:r>
            <a:endParaRPr lang="es-ES" sz="3200" kern="0" dirty="0">
              <a:solidFill>
                <a:srgbClr val="92D050"/>
              </a:solidFill>
            </a:endParaRPr>
          </a:p>
        </p:txBody>
      </p:sp>
      <p:sp>
        <p:nvSpPr>
          <p:cNvPr id="16" name="Google Shape;98;p18">
            <a:extLst>
              <a:ext uri="{FF2B5EF4-FFF2-40B4-BE49-F238E27FC236}">
                <a16:creationId xmlns:a16="http://schemas.microsoft.com/office/drawing/2014/main" id="{06412827-B506-44E3-B175-6CBDBA480EE2}"/>
              </a:ext>
            </a:extLst>
          </p:cNvPr>
          <p:cNvSpPr txBox="1">
            <a:spLocks/>
          </p:cNvSpPr>
          <p:nvPr/>
        </p:nvSpPr>
        <p:spPr>
          <a:xfrm>
            <a:off x="900101" y="4497167"/>
            <a:ext cx="3916004" cy="63715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C99287">
                    <a:lumMod val="75000"/>
                  </a:srgbClr>
                </a:solidFill>
              </a:rPr>
              <a:t>Otra forma de hacerlo:</a:t>
            </a:r>
            <a:endParaRPr lang="es-ES" sz="3200" kern="0" dirty="0">
              <a:solidFill>
                <a:srgbClr val="C99287">
                  <a:lumMod val="75000"/>
                </a:srgbClr>
              </a:solidFill>
            </a:endParaRPr>
          </a:p>
        </p:txBody>
      </p:sp>
      <p:sp>
        <p:nvSpPr>
          <p:cNvPr id="17" name="Google Shape;98;p18">
            <a:extLst>
              <a:ext uri="{FF2B5EF4-FFF2-40B4-BE49-F238E27FC236}">
                <a16:creationId xmlns:a16="http://schemas.microsoft.com/office/drawing/2014/main" id="{84EE881D-7DA4-496F-AA7D-98E53F25A093}"/>
              </a:ext>
            </a:extLst>
          </p:cNvPr>
          <p:cNvSpPr txBox="1">
            <a:spLocks/>
          </p:cNvSpPr>
          <p:nvPr/>
        </p:nvSpPr>
        <p:spPr>
          <a:xfrm>
            <a:off x="900102" y="5159615"/>
            <a:ext cx="4258587" cy="1030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err="1">
                <a:solidFill>
                  <a:srgbClr val="00B0F0"/>
                </a:solidFill>
              </a:rPr>
              <a:t>var</a:t>
            </a:r>
            <a:r>
              <a:rPr lang="es-ES" sz="2400" kern="0" dirty="0">
                <a:solidFill>
                  <a:srgbClr val="00B0F0"/>
                </a:solidFill>
              </a:rPr>
              <a:t> </a:t>
            </a:r>
            <a:r>
              <a:rPr lang="es-ES" sz="2400" kern="0" dirty="0" err="1">
                <a:solidFill>
                  <a:srgbClr val="00B0F0"/>
                </a:solidFill>
              </a:rPr>
              <a:t>str</a:t>
            </a:r>
            <a:r>
              <a:rPr lang="es-ES" sz="2400" kern="0" dirty="0">
                <a:solidFill>
                  <a:srgbClr val="00B0F0"/>
                </a:solidFill>
              </a:rPr>
              <a:t> = "Hola alumnos";</a:t>
            </a:r>
            <a:br>
              <a:rPr lang="es-ES" sz="2400" kern="0" dirty="0">
                <a:solidFill>
                  <a:srgbClr val="00B0F0"/>
                </a:solidFill>
              </a:rPr>
            </a:br>
            <a:r>
              <a:rPr lang="es-ES" sz="2400" kern="0" dirty="0" err="1">
                <a:solidFill>
                  <a:srgbClr val="00B0F0"/>
                </a:solidFill>
              </a:rPr>
              <a:t>str</a:t>
            </a:r>
            <a:r>
              <a:rPr lang="es-ES" sz="2400" kern="0" dirty="0">
                <a:solidFill>
                  <a:srgbClr val="00B0F0"/>
                </a:solidFill>
              </a:rPr>
              <a:t>[3];</a:t>
            </a:r>
          </a:p>
        </p:txBody>
      </p:sp>
      <p:sp>
        <p:nvSpPr>
          <p:cNvPr id="18" name="Google Shape;98;p18">
            <a:extLst>
              <a:ext uri="{FF2B5EF4-FFF2-40B4-BE49-F238E27FC236}">
                <a16:creationId xmlns:a16="http://schemas.microsoft.com/office/drawing/2014/main" id="{B0178D83-2A7E-4801-BAF0-AF848CFD5F51}"/>
              </a:ext>
            </a:extLst>
          </p:cNvPr>
          <p:cNvSpPr txBox="1">
            <a:spLocks/>
          </p:cNvSpPr>
          <p:nvPr/>
        </p:nvSpPr>
        <p:spPr>
          <a:xfrm>
            <a:off x="6435095" y="5048549"/>
            <a:ext cx="2471959" cy="7855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400" kern="0" dirty="0">
                <a:solidFill>
                  <a:srgbClr val="92D050"/>
                </a:solidFill>
              </a:rPr>
              <a:t>//Devuelve a</a:t>
            </a:r>
            <a:endParaRPr lang="es-ES" sz="3200" kern="0" dirty="0">
              <a:solidFill>
                <a:srgbClr val="92D050"/>
              </a:solidFill>
            </a:endParaRPr>
          </a:p>
        </p:txBody>
      </p:sp>
      <p:sp>
        <p:nvSpPr>
          <p:cNvPr id="19" name="Google Shape;98;p18">
            <a:extLst>
              <a:ext uri="{FF2B5EF4-FFF2-40B4-BE49-F238E27FC236}">
                <a16:creationId xmlns:a16="http://schemas.microsoft.com/office/drawing/2014/main" id="{F6E3E039-50A9-4C1A-895B-A5DC136C71AE}"/>
              </a:ext>
            </a:extLst>
          </p:cNvPr>
          <p:cNvSpPr txBox="1">
            <a:spLocks/>
          </p:cNvSpPr>
          <p:nvPr/>
        </p:nvSpPr>
        <p:spPr>
          <a:xfrm>
            <a:off x="2824110" y="6189851"/>
            <a:ext cx="9659761" cy="6681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133" kern="0" dirty="0">
                <a:solidFill>
                  <a:srgbClr val="FFFFFF"/>
                </a:solidFill>
              </a:rPr>
              <a:t>https://www.w3schools.com/js/js_string_methods.asp	</a:t>
            </a:r>
          </a:p>
        </p:txBody>
      </p:sp>
      <p:sp>
        <p:nvSpPr>
          <p:cNvPr id="14" name="Rectángulo: esquinas redondeadas 13">
            <a:extLst>
              <a:ext uri="{FF2B5EF4-FFF2-40B4-BE49-F238E27FC236}">
                <a16:creationId xmlns:a16="http://schemas.microsoft.com/office/drawing/2014/main" id="{6D463246-4CDB-448F-B2BB-63AEA495D64B}"/>
              </a:ext>
            </a:extLst>
          </p:cNvPr>
          <p:cNvSpPr/>
          <p:nvPr/>
        </p:nvSpPr>
        <p:spPr>
          <a:xfrm>
            <a:off x="406616" y="202107"/>
            <a:ext cx="52321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dirty="0"/>
              <a:t>FUNCIONES DE LOS STRINGS</a:t>
            </a:r>
            <a:endParaRPr lang="es-ES" sz="1867" kern="0" dirty="0">
              <a:solidFill>
                <a:srgbClr val="FFFFFF"/>
              </a:solidFill>
              <a:latin typeface="Arial"/>
              <a:sym typeface="Arial"/>
            </a:endParaRPr>
          </a:p>
        </p:txBody>
      </p:sp>
    </p:spTree>
    <p:extLst>
      <p:ext uri="{BB962C8B-B14F-4D97-AF65-F5344CB8AC3E}">
        <p14:creationId xmlns:p14="http://schemas.microsoft.com/office/powerpoint/2010/main" val="306846518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25000">
                                          <p:cBhvr additive="base">
                                            <p:cTn id="18"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25000">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14:bounceEnd="25000">
                                          <p:cBhvr additive="base">
                                            <p:cTn id="29" dur="1000" fill="hold"/>
                                            <p:tgtEl>
                                              <p:spTgt spid="10"/>
                                            </p:tgtEl>
                                            <p:attrNameLst>
                                              <p:attrName>ppt_x</p:attrName>
                                            </p:attrNameLst>
                                          </p:cBhvr>
                                          <p:tavLst>
                                            <p:tav tm="0">
                                              <p:val>
                                                <p:strVal val="1+#ppt_w/2"/>
                                              </p:val>
                                            </p:tav>
                                            <p:tav tm="100000">
                                              <p:val>
                                                <p:strVal val="#ppt_x"/>
                                              </p:val>
                                            </p:tav>
                                          </p:tavLst>
                                        </p:anim>
                                        <p:anim calcmode="lin" valueType="num" p14:bounceEnd="25000">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14:presetBounceEnd="25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25000">
                                          <p:cBhvr additive="base">
                                            <p:cTn id="35" dur="1000" fill="hold"/>
                                            <p:tgtEl>
                                              <p:spTgt spid="16"/>
                                            </p:tgtEl>
                                            <p:attrNameLst>
                                              <p:attrName>ppt_x</p:attrName>
                                            </p:attrNameLst>
                                          </p:cBhvr>
                                          <p:tavLst>
                                            <p:tav tm="0">
                                              <p:val>
                                                <p:strVal val="0-#ppt_w/2"/>
                                              </p:val>
                                            </p:tav>
                                            <p:tav tm="100000">
                                              <p:val>
                                                <p:strVal val="#ppt_x"/>
                                              </p:val>
                                            </p:tav>
                                          </p:tavLst>
                                        </p:anim>
                                        <p:anim calcmode="lin" valueType="num" p14:bounceEnd="25000">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14:presetBounceEnd="25000">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14:bounceEnd="25000">
                                          <p:cBhvr additive="base">
                                            <p:cTn id="46" dur="1000" fill="hold"/>
                                            <p:tgtEl>
                                              <p:spTgt spid="18"/>
                                            </p:tgtEl>
                                            <p:attrNameLst>
                                              <p:attrName>ppt_x</p:attrName>
                                            </p:attrNameLst>
                                          </p:cBhvr>
                                          <p:tavLst>
                                            <p:tav tm="0">
                                              <p:val>
                                                <p:strVal val="1+#ppt_w/2"/>
                                              </p:val>
                                            </p:tav>
                                            <p:tav tm="100000">
                                              <p:val>
                                                <p:strVal val="#ppt_x"/>
                                              </p:val>
                                            </p:tav>
                                          </p:tavLst>
                                        </p:anim>
                                        <p:anim calcmode="lin" valueType="num" p14:bounceEnd="25000">
                                          <p:cBhvr additive="base">
                                            <p:cTn id="47"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14:presetBounceEnd="25000">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14:bounceEnd="25000">
                                          <p:cBhvr additive="base">
                                            <p:cTn id="52" dur="1000" fill="hold"/>
                                            <p:tgtEl>
                                              <p:spTgt spid="19"/>
                                            </p:tgtEl>
                                            <p:attrNameLst>
                                              <p:attrName>ppt_x</p:attrName>
                                            </p:attrNameLst>
                                          </p:cBhvr>
                                          <p:tavLst>
                                            <p:tav tm="0">
                                              <p:val>
                                                <p:strVal val="0-#ppt_w/2"/>
                                              </p:val>
                                            </p:tav>
                                            <p:tav tm="100000">
                                              <p:val>
                                                <p:strVal val="#ppt_x"/>
                                              </p:val>
                                            </p:tav>
                                          </p:tavLst>
                                        </p:anim>
                                        <p:anim calcmode="lin" valueType="num" p14:bounceEnd="25000">
                                          <p:cBhvr additive="base">
                                            <p:cTn id="53"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6" grpId="0"/>
          <p:bldP spid="17" grpId="0"/>
          <p:bldP spid="18" grpId="0"/>
          <p:bldP spid="19"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1000" fill="hold"/>
                                            <p:tgtEl>
                                              <p:spTgt spid="18"/>
                                            </p:tgtEl>
                                            <p:attrNameLst>
                                              <p:attrName>ppt_x</p:attrName>
                                            </p:attrNameLst>
                                          </p:cBhvr>
                                          <p:tavLst>
                                            <p:tav tm="0">
                                              <p:val>
                                                <p:strVal val="1+#ppt_w/2"/>
                                              </p:val>
                                            </p:tav>
                                            <p:tav tm="100000">
                                              <p:val>
                                                <p:strVal val="#ppt_x"/>
                                              </p:val>
                                            </p:tav>
                                          </p:tavLst>
                                        </p:anim>
                                        <p:anim calcmode="lin" valueType="num">
                                          <p:cBhvr additive="base">
                                            <p:cTn id="47"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1000" fill="hold"/>
                                            <p:tgtEl>
                                              <p:spTgt spid="19"/>
                                            </p:tgtEl>
                                            <p:attrNameLst>
                                              <p:attrName>ppt_x</p:attrName>
                                            </p:attrNameLst>
                                          </p:cBhvr>
                                          <p:tavLst>
                                            <p:tav tm="0">
                                              <p:val>
                                                <p:strVal val="0-#ppt_w/2"/>
                                              </p:val>
                                            </p:tav>
                                            <p:tav tm="100000">
                                              <p:val>
                                                <p:strVal val="#ppt_x"/>
                                              </p:val>
                                            </p:tav>
                                          </p:tavLst>
                                        </p:anim>
                                        <p:anim calcmode="lin" valueType="num">
                                          <p:cBhvr additive="base">
                                            <p:cTn id="53"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0" grpId="0"/>
          <p:bldP spid="16" grpId="0"/>
          <p:bldP spid="17" grpId="0"/>
          <p:bldP spid="18" grpId="0"/>
          <p:bldP spid="19" grpId="0"/>
          <p:bldP spid="14"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99000"/>
                    </a14:imgEffect>
                  </a14:imgLayer>
                </a14:imgProps>
              </a:ext>
            </a:extLst>
          </a:blip>
          <a:srcRect/>
          <a:stretch>
            <a:fillRect t="-9000" b="-9000"/>
          </a:stretch>
        </a:blipFill>
        <a:effectLst/>
      </p:bgPr>
    </p:bg>
    <p:spTree>
      <p:nvGrpSpPr>
        <p:cNvPr id="1" name="Shape 83"/>
        <p:cNvGrpSpPr/>
        <p:nvPr/>
      </p:nvGrpSpPr>
      <p:grpSpPr>
        <a:xfrm>
          <a:off x="0" y="0"/>
          <a:ext cx="0" cy="0"/>
          <a:chOff x="0" y="0"/>
          <a:chExt cx="0" cy="0"/>
        </a:xfrm>
      </p:grpSpPr>
      <p:sp>
        <p:nvSpPr>
          <p:cNvPr id="16" name="Marcador de contenido 2">
            <a:extLst>
              <a:ext uri="{FF2B5EF4-FFF2-40B4-BE49-F238E27FC236}">
                <a16:creationId xmlns:a16="http://schemas.microsoft.com/office/drawing/2014/main" id="{38F7D132-FDA0-4014-A547-CB2C2771226C}"/>
              </a:ext>
            </a:extLst>
          </p:cNvPr>
          <p:cNvSpPr txBox="1">
            <a:spLocks/>
          </p:cNvSpPr>
          <p:nvPr/>
        </p:nvSpPr>
        <p:spPr>
          <a:xfrm>
            <a:off x="570202" y="2289450"/>
            <a:ext cx="8218199"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Se ejecuta en un local, concretamente en un navegador.	</a:t>
            </a:r>
            <a:r>
              <a:rPr lang="es-ES" sz="2133" b="1" kern="0" dirty="0">
                <a:ln w="12700">
                  <a:solidFill>
                    <a:srgbClr val="8BBCE4"/>
                  </a:solidFill>
                  <a:prstDash val="solid"/>
                </a:ln>
                <a:pattFill prst="pct50">
                  <a:fgClr>
                    <a:srgbClr val="8BBCE4"/>
                  </a:fgClr>
                  <a:bgClr>
                    <a:srgbClr val="8BBCE4">
                      <a:lumMod val="20000"/>
                      <a:lumOff val="80000"/>
                    </a:srgbClr>
                  </a:bgClr>
                </a:pattFill>
                <a:effectLst>
                  <a:outerShdw dist="38100" dir="2640000" algn="bl" rotWithShape="0">
                    <a:srgbClr val="8BBCE4"/>
                  </a:outerShdw>
                </a:effectLst>
              </a:rPr>
              <a:t>	</a:t>
            </a:r>
            <a:endParaRPr lang="es-ES" sz="2133" kern="0" dirty="0">
              <a:solidFill>
                <a:srgbClr val="FFFFFF"/>
              </a:solidFill>
            </a:endParaRPr>
          </a:p>
        </p:txBody>
      </p:sp>
      <p:sp>
        <p:nvSpPr>
          <p:cNvPr id="17" name="Marcador de contenido 2">
            <a:extLst>
              <a:ext uri="{FF2B5EF4-FFF2-40B4-BE49-F238E27FC236}">
                <a16:creationId xmlns:a16="http://schemas.microsoft.com/office/drawing/2014/main" id="{249DBED8-6E85-4196-BB7D-EF38052D6620}"/>
              </a:ext>
            </a:extLst>
          </p:cNvPr>
          <p:cNvSpPr txBox="1">
            <a:spLocks/>
          </p:cNvSpPr>
          <p:nvPr/>
        </p:nvSpPr>
        <p:spPr>
          <a:xfrm>
            <a:off x="570199" y="2946593"/>
            <a:ext cx="4757551"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Es interpretado, no compilado.</a:t>
            </a:r>
            <a:r>
              <a:rPr lang="es-ES" sz="2133" b="1" kern="0" dirty="0">
                <a:ln w="12700">
                  <a:solidFill>
                    <a:srgbClr val="8BBCE4"/>
                  </a:solidFill>
                  <a:prstDash val="solid"/>
                </a:ln>
                <a:pattFill prst="pct50">
                  <a:fgClr>
                    <a:srgbClr val="8BBCE4"/>
                  </a:fgClr>
                  <a:bgClr>
                    <a:srgbClr val="8BBCE4">
                      <a:lumMod val="20000"/>
                      <a:lumOff val="80000"/>
                    </a:srgbClr>
                  </a:bgClr>
                </a:pattFill>
                <a:effectLst>
                  <a:outerShdw dist="38100" dir="2640000" algn="bl" rotWithShape="0">
                    <a:srgbClr val="8BBCE4"/>
                  </a:outerShdw>
                </a:effectLst>
              </a:rPr>
              <a:t>	</a:t>
            </a:r>
            <a:endParaRPr lang="es-ES" sz="2133" kern="0" dirty="0">
              <a:solidFill>
                <a:srgbClr val="FFFFFF"/>
              </a:solidFill>
            </a:endParaRPr>
          </a:p>
        </p:txBody>
      </p:sp>
      <p:sp>
        <p:nvSpPr>
          <p:cNvPr id="18" name="Marcador de contenido 2">
            <a:extLst>
              <a:ext uri="{FF2B5EF4-FFF2-40B4-BE49-F238E27FC236}">
                <a16:creationId xmlns:a16="http://schemas.microsoft.com/office/drawing/2014/main" id="{BD56ADA1-C8B0-4F13-A6A5-67AB5D5DEC42}"/>
              </a:ext>
            </a:extLst>
          </p:cNvPr>
          <p:cNvSpPr txBox="1">
            <a:spLocks/>
          </p:cNvSpPr>
          <p:nvPr/>
        </p:nvSpPr>
        <p:spPr>
          <a:xfrm>
            <a:off x="570199" y="3603735"/>
            <a:ext cx="4757551"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Es de respuesta inmediata.</a:t>
            </a:r>
            <a:r>
              <a:rPr lang="es-ES" sz="2133" b="1" kern="0" dirty="0">
                <a:ln w="12700">
                  <a:solidFill>
                    <a:srgbClr val="8BBCE4"/>
                  </a:solidFill>
                  <a:prstDash val="solid"/>
                </a:ln>
                <a:pattFill prst="pct50">
                  <a:fgClr>
                    <a:srgbClr val="8BBCE4"/>
                  </a:fgClr>
                  <a:bgClr>
                    <a:srgbClr val="8BBCE4">
                      <a:lumMod val="20000"/>
                      <a:lumOff val="80000"/>
                    </a:srgbClr>
                  </a:bgClr>
                </a:pattFill>
                <a:effectLst>
                  <a:outerShdw dist="38100" dir="2640000" algn="bl" rotWithShape="0">
                    <a:srgbClr val="8BBCE4"/>
                  </a:outerShdw>
                </a:effectLst>
              </a:rPr>
              <a:t>	</a:t>
            </a:r>
            <a:endParaRPr lang="es-ES" sz="2133" kern="0" dirty="0">
              <a:solidFill>
                <a:srgbClr val="FFFFFF"/>
              </a:solidFill>
            </a:endParaRPr>
          </a:p>
        </p:txBody>
      </p:sp>
      <p:sp>
        <p:nvSpPr>
          <p:cNvPr id="20" name="Marcador de contenido 2">
            <a:extLst>
              <a:ext uri="{FF2B5EF4-FFF2-40B4-BE49-F238E27FC236}">
                <a16:creationId xmlns:a16="http://schemas.microsoft.com/office/drawing/2014/main" id="{4B977BAA-175F-47C0-89B0-9CF49A09C896}"/>
              </a:ext>
            </a:extLst>
          </p:cNvPr>
          <p:cNvSpPr txBox="1">
            <a:spLocks/>
          </p:cNvSpPr>
          <p:nvPr/>
        </p:nvSpPr>
        <p:spPr>
          <a:xfrm>
            <a:off x="570200" y="4352223"/>
            <a:ext cx="5800121"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Agrega interactividad a los sitios web.</a:t>
            </a:r>
            <a:r>
              <a:rPr lang="es-ES" sz="2133" b="1" kern="0" dirty="0">
                <a:ln w="12700">
                  <a:solidFill>
                    <a:srgbClr val="8BBCE4"/>
                  </a:solidFill>
                  <a:prstDash val="solid"/>
                </a:ln>
                <a:pattFill prst="pct50">
                  <a:fgClr>
                    <a:srgbClr val="8BBCE4"/>
                  </a:fgClr>
                  <a:bgClr>
                    <a:srgbClr val="8BBCE4">
                      <a:lumMod val="20000"/>
                      <a:lumOff val="80000"/>
                    </a:srgbClr>
                  </a:bgClr>
                </a:pattFill>
                <a:effectLst>
                  <a:outerShdw dist="38100" dir="2640000" algn="bl" rotWithShape="0">
                    <a:srgbClr val="8BBCE4"/>
                  </a:outerShdw>
                </a:effectLst>
              </a:rPr>
              <a:t>	</a:t>
            </a:r>
            <a:endParaRPr lang="es-ES" sz="2133" kern="0" dirty="0">
              <a:solidFill>
                <a:srgbClr val="FFFFFF"/>
              </a:solidFill>
            </a:endParaRPr>
          </a:p>
        </p:txBody>
      </p:sp>
      <p:sp>
        <p:nvSpPr>
          <p:cNvPr id="22" name="Marcador de contenido 2">
            <a:extLst>
              <a:ext uri="{FF2B5EF4-FFF2-40B4-BE49-F238E27FC236}">
                <a16:creationId xmlns:a16="http://schemas.microsoft.com/office/drawing/2014/main" id="{4EF06722-65B1-4E53-8DBC-9147D6BAFA98}"/>
              </a:ext>
            </a:extLst>
          </p:cNvPr>
          <p:cNvSpPr txBox="1">
            <a:spLocks/>
          </p:cNvSpPr>
          <p:nvPr/>
        </p:nvSpPr>
        <p:spPr>
          <a:xfrm>
            <a:off x="570199" y="5108003"/>
            <a:ext cx="6308120" cy="839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1pPr>
            <a:lvl2pPr marL="914400" marR="0" lvl="1"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2pPr>
            <a:lvl3pPr marL="1371600" marR="0" lvl="2"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3pPr>
            <a:lvl4pPr marL="1828800" marR="0" lvl="3"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4pPr>
            <a:lvl5pPr marL="2286000" marR="0" lvl="4"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5pPr>
            <a:lvl6pPr marL="2743200" marR="0" lvl="5"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6pPr>
            <a:lvl7pPr marL="3200400" marR="0" lvl="6"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7pPr>
            <a:lvl8pPr marL="3657600" marR="0" lvl="7" indent="-304800" algn="l" rtl="0">
              <a:lnSpc>
                <a:spcPct val="115000"/>
              </a:lnSpc>
              <a:spcBef>
                <a:spcPts val="1000"/>
              </a:spcBef>
              <a:spcAft>
                <a:spcPts val="0"/>
              </a:spcAft>
              <a:buClr>
                <a:schemeClr val="lt1"/>
              </a:buClr>
              <a:buSzPts val="1200"/>
              <a:buFont typeface="Varela"/>
              <a:buChar char="╶"/>
              <a:defRPr sz="1200" b="0" i="0" u="none" strike="noStrike" cap="none">
                <a:solidFill>
                  <a:schemeClr val="lt1"/>
                </a:solidFill>
                <a:latin typeface="Varela"/>
                <a:ea typeface="Varela"/>
                <a:cs typeface="Varela"/>
                <a:sym typeface="Varela"/>
              </a:defRPr>
            </a:lvl8pPr>
            <a:lvl9pPr marL="4114800" marR="0" lvl="8" indent="-304800" algn="l" rtl="0">
              <a:lnSpc>
                <a:spcPct val="115000"/>
              </a:lnSpc>
              <a:spcBef>
                <a:spcPts val="1000"/>
              </a:spcBef>
              <a:spcAft>
                <a:spcPts val="1000"/>
              </a:spcAft>
              <a:buClr>
                <a:schemeClr val="lt1"/>
              </a:buClr>
              <a:buSzPts val="1200"/>
              <a:buFont typeface="Varela"/>
              <a:buChar char="╶"/>
              <a:defRPr sz="1200" b="0" i="0" u="none" strike="noStrike" cap="none">
                <a:solidFill>
                  <a:schemeClr val="lt1"/>
                </a:solidFill>
                <a:latin typeface="Varela"/>
                <a:ea typeface="Varela"/>
                <a:cs typeface="Varela"/>
                <a:sym typeface="Varela"/>
              </a:defRPr>
            </a:lvl9pPr>
          </a:lstStyle>
          <a:p>
            <a:pPr marL="203195" indent="0" defTabSz="1219170">
              <a:buClr>
                <a:srgbClr val="FFFFFF"/>
              </a:buClr>
              <a:buNone/>
            </a:pPr>
            <a:r>
              <a:rPr lang="es-ES" sz="2133" kern="0" dirty="0">
                <a:solidFill>
                  <a:srgbClr val="FFFFFF"/>
                </a:solidFill>
              </a:rPr>
              <a:t>- Proporciona efectos visuales dinámicos.</a:t>
            </a:r>
          </a:p>
        </p:txBody>
      </p:sp>
      <p:sp>
        <p:nvSpPr>
          <p:cNvPr id="8" name="Rectángulo: esquinas redondeadas 7">
            <a:extLst>
              <a:ext uri="{FF2B5EF4-FFF2-40B4-BE49-F238E27FC236}">
                <a16:creationId xmlns:a16="http://schemas.microsoft.com/office/drawing/2014/main" id="{BB9F1387-5B21-4B9A-862B-6F0669CF40FA}"/>
              </a:ext>
            </a:extLst>
          </p:cNvPr>
          <p:cNvSpPr/>
          <p:nvPr/>
        </p:nvSpPr>
        <p:spPr>
          <a:xfrm>
            <a:off x="421077" y="444936"/>
            <a:ext cx="4757550" cy="93046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CARACTERÍSTICAS DE JAVASCRIPT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0-#ppt_w/2"/>
                                          </p:val>
                                        </p:tav>
                                        <p:tav tm="100000">
                                          <p:val>
                                            <p:strVal val="#ppt_x"/>
                                          </p:val>
                                        </p:tav>
                                      </p:tavLst>
                                    </p:anim>
                                    <p:anim calcmode="lin" valueType="num">
                                      <p:cBhvr additive="base">
                                        <p:cTn id="1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accel="49000" decel="4900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1000" fill="hold"/>
                                        <p:tgtEl>
                                          <p:spTgt spid="17"/>
                                        </p:tgtEl>
                                        <p:attrNameLst>
                                          <p:attrName>ppt_x</p:attrName>
                                        </p:attrNameLst>
                                      </p:cBhvr>
                                      <p:tavLst>
                                        <p:tav tm="0">
                                          <p:val>
                                            <p:strVal val="0-#ppt_w/2"/>
                                          </p:val>
                                        </p:tav>
                                        <p:tav tm="100000">
                                          <p:val>
                                            <p:strVal val="#ppt_x"/>
                                          </p:val>
                                        </p:tav>
                                      </p:tavLst>
                                    </p:anim>
                                    <p:anim calcmode="lin" valueType="num">
                                      <p:cBhvr additive="base">
                                        <p:cTn id="19"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accel="49000" decel="4900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1000" fill="hold"/>
                                        <p:tgtEl>
                                          <p:spTgt spid="18"/>
                                        </p:tgtEl>
                                        <p:attrNameLst>
                                          <p:attrName>ppt_x</p:attrName>
                                        </p:attrNameLst>
                                      </p:cBhvr>
                                      <p:tavLst>
                                        <p:tav tm="0">
                                          <p:val>
                                            <p:strVal val="0-#ppt_w/2"/>
                                          </p:val>
                                        </p:tav>
                                        <p:tav tm="100000">
                                          <p:val>
                                            <p:strVal val="#ppt_x"/>
                                          </p:val>
                                        </p:tav>
                                      </p:tavLst>
                                    </p:anim>
                                    <p:anim calcmode="lin" valueType="num">
                                      <p:cBhvr additive="base">
                                        <p:cTn id="25"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accel="49000" decel="4900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1000" fill="hold"/>
                                        <p:tgtEl>
                                          <p:spTgt spid="20"/>
                                        </p:tgtEl>
                                        <p:attrNameLst>
                                          <p:attrName>ppt_x</p:attrName>
                                        </p:attrNameLst>
                                      </p:cBhvr>
                                      <p:tavLst>
                                        <p:tav tm="0">
                                          <p:val>
                                            <p:strVal val="0-#ppt_w/2"/>
                                          </p:val>
                                        </p:tav>
                                        <p:tav tm="100000">
                                          <p:val>
                                            <p:strVal val="#ppt_x"/>
                                          </p:val>
                                        </p:tav>
                                      </p:tavLst>
                                    </p:anim>
                                    <p:anim calcmode="lin" valueType="num">
                                      <p:cBhvr additive="base">
                                        <p:cTn id="31"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accel="49000" decel="4900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1000" fill="hold"/>
                                        <p:tgtEl>
                                          <p:spTgt spid="22"/>
                                        </p:tgtEl>
                                        <p:attrNameLst>
                                          <p:attrName>ppt_x</p:attrName>
                                        </p:attrNameLst>
                                      </p:cBhvr>
                                      <p:tavLst>
                                        <p:tav tm="0">
                                          <p:val>
                                            <p:strVal val="0-#ppt_w/2"/>
                                          </p:val>
                                        </p:tav>
                                        <p:tav tm="100000">
                                          <p:val>
                                            <p:strVal val="#ppt_x"/>
                                          </p:val>
                                        </p:tav>
                                      </p:tavLst>
                                    </p:anim>
                                    <p:anim calcmode="lin" valueType="num">
                                      <p:cBhvr additive="base">
                                        <p:cTn id="37"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2" grpId="0"/>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CONDICIONALES</a:t>
            </a:r>
            <a:endParaRPr lang="es-ES" sz="1867"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868943" y="1986730"/>
            <a:ext cx="2616824"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err="1">
                <a:solidFill>
                  <a:srgbClr val="FFFFFF"/>
                </a:solidFill>
              </a:rPr>
              <a:t>If</a:t>
            </a:r>
            <a:r>
              <a:rPr lang="es-ES" sz="3200" kern="0" dirty="0">
                <a:solidFill>
                  <a:srgbClr val="FFFFFF"/>
                </a:solidFill>
              </a:rPr>
              <a:t>…</a:t>
            </a:r>
            <a:r>
              <a:rPr lang="es-ES" sz="3200" kern="0" dirty="0" err="1">
                <a:solidFill>
                  <a:srgbClr val="FFFFFF"/>
                </a:solidFill>
              </a:rPr>
              <a:t>else</a:t>
            </a:r>
            <a:endParaRPr lang="es-ES" sz="3200" kern="0" dirty="0">
              <a:solidFill>
                <a:srgbClr val="FFFFFF"/>
              </a:solidFill>
            </a:endParaRP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1026201" y="3271753"/>
            <a:ext cx="9916120" cy="18082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kern="0" dirty="0" err="1">
                <a:solidFill>
                  <a:srgbClr val="00B0F0"/>
                </a:solidFill>
              </a:rPr>
              <a:t>If</a:t>
            </a:r>
            <a:r>
              <a:rPr lang="es-ES" sz="2667" kern="0" dirty="0">
                <a:solidFill>
                  <a:srgbClr val="00B0F0"/>
                </a:solidFill>
              </a:rPr>
              <a:t>(</a:t>
            </a:r>
            <a:r>
              <a:rPr lang="es-ES" sz="2667" kern="0" dirty="0">
                <a:solidFill>
                  <a:srgbClr val="92D050"/>
                </a:solidFill>
              </a:rPr>
              <a:t>condición a cumplir</a:t>
            </a:r>
            <a:r>
              <a:rPr lang="es-ES" sz="2667" kern="0" dirty="0">
                <a:solidFill>
                  <a:srgbClr val="00B0F0"/>
                </a:solidFill>
              </a:rPr>
              <a:t>){</a:t>
            </a:r>
            <a:r>
              <a:rPr lang="es-ES" sz="2667" kern="0" dirty="0">
                <a:solidFill>
                  <a:srgbClr val="92D050"/>
                </a:solidFill>
              </a:rPr>
              <a:t>sentencia a ejecutar</a:t>
            </a:r>
            <a:r>
              <a:rPr lang="es-ES" sz="2667" kern="0" dirty="0">
                <a:solidFill>
                  <a:srgbClr val="00B0F0"/>
                </a:solidFill>
              </a:rPr>
              <a:t>}</a:t>
            </a:r>
          </a:p>
          <a:p>
            <a:pPr marL="186262" indent="0" defTabSz="1219170">
              <a:buClr>
                <a:srgbClr val="FFFFFF"/>
              </a:buClr>
              <a:buNone/>
            </a:pPr>
            <a:r>
              <a:rPr lang="es-ES" sz="2667" kern="0" dirty="0" err="1">
                <a:solidFill>
                  <a:srgbClr val="00B0F0"/>
                </a:solidFill>
              </a:rPr>
              <a:t>else</a:t>
            </a:r>
            <a:r>
              <a:rPr lang="es-ES" sz="2667" kern="0" dirty="0">
                <a:solidFill>
                  <a:srgbClr val="00B0F0"/>
                </a:solidFill>
              </a:rPr>
              <a:t> </a:t>
            </a:r>
            <a:r>
              <a:rPr lang="es-ES" sz="2667" kern="0" dirty="0" err="1">
                <a:solidFill>
                  <a:srgbClr val="00B0F0"/>
                </a:solidFill>
              </a:rPr>
              <a:t>if</a:t>
            </a:r>
            <a:r>
              <a:rPr lang="es-ES" sz="2667" kern="0" dirty="0">
                <a:solidFill>
                  <a:srgbClr val="00B0F0"/>
                </a:solidFill>
              </a:rPr>
              <a:t>(</a:t>
            </a:r>
            <a:r>
              <a:rPr lang="es-ES" sz="2667" kern="0" dirty="0">
                <a:solidFill>
                  <a:srgbClr val="92D050"/>
                </a:solidFill>
              </a:rPr>
              <a:t>condición a cumplir</a:t>
            </a:r>
            <a:r>
              <a:rPr lang="es-ES" sz="2667" kern="0" dirty="0">
                <a:solidFill>
                  <a:srgbClr val="00B0F0"/>
                </a:solidFill>
              </a:rPr>
              <a:t>){</a:t>
            </a:r>
            <a:r>
              <a:rPr lang="es-ES" sz="2667" kern="0" dirty="0">
                <a:solidFill>
                  <a:srgbClr val="92D050"/>
                </a:solidFill>
              </a:rPr>
              <a:t>sentencia a ejecutar</a:t>
            </a:r>
            <a:r>
              <a:rPr lang="es-ES" sz="2667" kern="0" dirty="0">
                <a:solidFill>
                  <a:srgbClr val="00B0F0"/>
                </a:solidFill>
              </a:rPr>
              <a:t>}</a:t>
            </a:r>
          </a:p>
          <a:p>
            <a:pPr marL="186262" indent="0" defTabSz="1219170">
              <a:buClr>
                <a:srgbClr val="FFFFFF"/>
              </a:buClr>
              <a:buNone/>
            </a:pPr>
            <a:r>
              <a:rPr lang="es-ES" sz="2667" kern="0" dirty="0" err="1">
                <a:solidFill>
                  <a:srgbClr val="00B0F0"/>
                </a:solidFill>
              </a:rPr>
              <a:t>else</a:t>
            </a:r>
            <a:r>
              <a:rPr lang="es-ES" sz="2667" kern="0" dirty="0">
                <a:solidFill>
                  <a:srgbClr val="00B0F0"/>
                </a:solidFill>
              </a:rPr>
              <a:t>{</a:t>
            </a:r>
            <a:r>
              <a:rPr lang="es-ES" sz="2667" kern="0" dirty="0">
                <a:solidFill>
                  <a:srgbClr val="92D050"/>
                </a:solidFill>
              </a:rPr>
              <a:t>sentencia a ejecutar en caso de no cumplirse la  condición</a:t>
            </a:r>
            <a:r>
              <a:rPr lang="es-ES" sz="2667" kern="0" dirty="0">
                <a:solidFill>
                  <a:srgbClr val="00B0F0"/>
                </a:solidFill>
              </a:rPr>
              <a:t>}</a:t>
            </a:r>
          </a:p>
          <a:p>
            <a:pPr marL="186262" indent="0" defTabSz="1219170">
              <a:buClr>
                <a:srgbClr val="FFFFFF"/>
              </a:buClr>
              <a:buNone/>
            </a:pPr>
            <a:endParaRPr lang="es-ES" sz="2400" kern="0" dirty="0">
              <a:solidFill>
                <a:srgbClr val="00B0F0"/>
              </a:solidFill>
            </a:endParaRPr>
          </a:p>
        </p:txBody>
      </p:sp>
    </p:spTree>
    <p:extLst>
      <p:ext uri="{BB962C8B-B14F-4D97-AF65-F5344CB8AC3E}">
        <p14:creationId xmlns:p14="http://schemas.microsoft.com/office/powerpoint/2010/main" val="3994138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4"/>
                    </a14:imgEffect>
                  </a14:imgLayer>
                </a14:imgProps>
              </a:ext>
            </a:extLst>
          </a:blip>
          <a:srcRect/>
          <a:stretch>
            <a:fillRect t="-12000" b="-12000"/>
          </a:stretch>
        </a:blipFill>
        <a:effectLst/>
      </p:bgPr>
    </p:bg>
    <p:spTree>
      <p:nvGrpSpPr>
        <p:cNvPr id="1" name="Shape 96"/>
        <p:cNvGrpSpPr/>
        <p:nvPr/>
      </p:nvGrpSpPr>
      <p:grpSpPr>
        <a:xfrm>
          <a:off x="0" y="0"/>
          <a:ext cx="0" cy="0"/>
          <a:chOff x="0" y="0"/>
          <a:chExt cx="0" cy="0"/>
        </a:xfrm>
      </p:grpSpPr>
      <p:sp>
        <p:nvSpPr>
          <p:cNvPr id="12" name="Google Shape;98;p18">
            <a:extLst>
              <a:ext uri="{FF2B5EF4-FFF2-40B4-BE49-F238E27FC236}">
                <a16:creationId xmlns:a16="http://schemas.microsoft.com/office/drawing/2014/main" id="{0034EF62-F60E-4F3E-96B8-E261F2B4D23B}"/>
              </a:ext>
            </a:extLst>
          </p:cNvPr>
          <p:cNvSpPr txBox="1">
            <a:spLocks/>
          </p:cNvSpPr>
          <p:nvPr/>
        </p:nvSpPr>
        <p:spPr>
          <a:xfrm>
            <a:off x="868943" y="1656625"/>
            <a:ext cx="3479311" cy="8378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err="1">
                <a:solidFill>
                  <a:srgbClr val="FFFFFF"/>
                </a:solidFill>
              </a:rPr>
              <a:t>switch</a:t>
            </a:r>
            <a:r>
              <a:rPr lang="es-ES" sz="3200" kern="0" dirty="0">
                <a:solidFill>
                  <a:srgbClr val="FFFFFF"/>
                </a:solidFill>
              </a:rPr>
              <a:t>…case</a:t>
            </a:r>
          </a:p>
        </p:txBody>
      </p:sp>
      <p:sp>
        <p:nvSpPr>
          <p:cNvPr id="13" name="Google Shape;98;p18">
            <a:extLst>
              <a:ext uri="{FF2B5EF4-FFF2-40B4-BE49-F238E27FC236}">
                <a16:creationId xmlns:a16="http://schemas.microsoft.com/office/drawing/2014/main" id="{46C66683-C6A6-4B2D-8651-CF6C35725721}"/>
              </a:ext>
            </a:extLst>
          </p:cNvPr>
          <p:cNvSpPr txBox="1">
            <a:spLocks/>
          </p:cNvSpPr>
          <p:nvPr/>
        </p:nvSpPr>
        <p:spPr>
          <a:xfrm>
            <a:off x="1438217" y="2260648"/>
            <a:ext cx="8406824" cy="44855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400" kern="0" dirty="0">
                <a:solidFill>
                  <a:srgbClr val="00B0F0"/>
                </a:solidFill>
              </a:rPr>
              <a:t>switch(</a:t>
            </a:r>
            <a:r>
              <a:rPr lang="en-US" sz="2400" kern="0" dirty="0" err="1">
                <a:solidFill>
                  <a:srgbClr val="92D050"/>
                </a:solidFill>
              </a:rPr>
              <a:t>expresion</a:t>
            </a:r>
            <a:r>
              <a:rPr lang="en-US" sz="2400" kern="0" dirty="0">
                <a:solidFill>
                  <a:srgbClr val="00B0F0"/>
                </a:solidFill>
              </a:rPr>
              <a:t>) {</a:t>
            </a:r>
            <a:br>
              <a:rPr lang="en-US" sz="3200" kern="0" dirty="0">
                <a:solidFill>
                  <a:srgbClr val="00B0F0"/>
                </a:solidFill>
              </a:rPr>
            </a:br>
            <a:r>
              <a:rPr lang="en-US" sz="2400" kern="0" dirty="0">
                <a:solidFill>
                  <a:srgbClr val="00B0F0"/>
                </a:solidFill>
              </a:rPr>
              <a:t>  case x:</a:t>
            </a:r>
            <a:br>
              <a:rPr lang="en-US" sz="3200" kern="0" dirty="0">
                <a:solidFill>
                  <a:srgbClr val="00B0F0"/>
                </a:solidFill>
              </a:rPr>
            </a:br>
            <a:r>
              <a:rPr lang="en-US" sz="2400" kern="0" dirty="0">
                <a:solidFill>
                  <a:srgbClr val="00B0F0"/>
                </a:solidFill>
              </a:rPr>
              <a:t>    </a:t>
            </a:r>
            <a:r>
              <a:rPr lang="en-US" sz="2400" kern="0" dirty="0">
                <a:solidFill>
                  <a:srgbClr val="92D050"/>
                </a:solidFill>
              </a:rPr>
              <a:t>// </a:t>
            </a:r>
            <a:r>
              <a:rPr lang="en-US" sz="2400" kern="0" dirty="0" err="1">
                <a:solidFill>
                  <a:srgbClr val="92D050"/>
                </a:solidFill>
              </a:rPr>
              <a:t>sentencia</a:t>
            </a:r>
            <a:r>
              <a:rPr lang="en-US" sz="2400" kern="0" dirty="0">
                <a:solidFill>
                  <a:srgbClr val="92D050"/>
                </a:solidFill>
              </a:rPr>
              <a:t> a </a:t>
            </a:r>
            <a:r>
              <a:rPr lang="en-US" sz="2400" kern="0" dirty="0" err="1">
                <a:solidFill>
                  <a:srgbClr val="92D050"/>
                </a:solidFill>
              </a:rPr>
              <a:t>ejecutar</a:t>
            </a:r>
            <a:r>
              <a:rPr lang="en-US" sz="2400" kern="0" dirty="0">
                <a:solidFill>
                  <a:srgbClr val="92D050"/>
                </a:solidFill>
              </a:rPr>
              <a:t> </a:t>
            </a:r>
            <a:r>
              <a:rPr lang="en-US" sz="2400" kern="0" dirty="0" err="1">
                <a:solidFill>
                  <a:srgbClr val="92D050"/>
                </a:solidFill>
              </a:rPr>
              <a:t>si</a:t>
            </a:r>
            <a:r>
              <a:rPr lang="en-US" sz="2400" kern="0" dirty="0">
                <a:solidFill>
                  <a:srgbClr val="92D050"/>
                </a:solidFill>
              </a:rPr>
              <a:t> se </a:t>
            </a:r>
            <a:r>
              <a:rPr lang="en-US" sz="2400" kern="0" dirty="0" err="1">
                <a:solidFill>
                  <a:srgbClr val="92D050"/>
                </a:solidFill>
              </a:rPr>
              <a:t>cumple</a:t>
            </a:r>
            <a:r>
              <a:rPr lang="en-US" sz="2400" kern="0" dirty="0">
                <a:solidFill>
                  <a:srgbClr val="92D050"/>
                </a:solidFill>
              </a:rPr>
              <a:t> la </a:t>
            </a:r>
            <a:r>
              <a:rPr lang="en-US" sz="2400" kern="0" dirty="0" err="1">
                <a:solidFill>
                  <a:srgbClr val="92D050"/>
                </a:solidFill>
              </a:rPr>
              <a:t>condicion</a:t>
            </a:r>
            <a:r>
              <a:rPr lang="en-US" sz="2400" kern="0" dirty="0">
                <a:solidFill>
                  <a:srgbClr val="92D050"/>
                </a:solidFill>
              </a:rPr>
              <a:t> x</a:t>
            </a:r>
            <a:br>
              <a:rPr lang="en-US" sz="2400" kern="0" dirty="0">
                <a:solidFill>
                  <a:srgbClr val="00B0F0"/>
                </a:solidFill>
              </a:rPr>
            </a:br>
            <a:r>
              <a:rPr lang="en-US" sz="2400" kern="0" dirty="0">
                <a:solidFill>
                  <a:srgbClr val="00B0F0"/>
                </a:solidFill>
              </a:rPr>
              <a:t>    break;</a:t>
            </a:r>
            <a:br>
              <a:rPr lang="en-US" sz="3200" kern="0" dirty="0">
                <a:solidFill>
                  <a:srgbClr val="00B0F0"/>
                </a:solidFill>
              </a:rPr>
            </a:br>
            <a:r>
              <a:rPr lang="en-US" sz="2400" kern="0" dirty="0">
                <a:solidFill>
                  <a:srgbClr val="00B0F0"/>
                </a:solidFill>
              </a:rPr>
              <a:t>  case y:</a:t>
            </a:r>
            <a:br>
              <a:rPr lang="en-US" sz="3200" kern="0" dirty="0">
                <a:solidFill>
                  <a:srgbClr val="00B0F0"/>
                </a:solidFill>
              </a:rPr>
            </a:br>
            <a:r>
              <a:rPr lang="en-US" sz="2400" kern="0" dirty="0">
                <a:solidFill>
                  <a:srgbClr val="00B0F0"/>
                </a:solidFill>
              </a:rPr>
              <a:t>    </a:t>
            </a:r>
            <a:r>
              <a:rPr lang="en-US" sz="2400" kern="0" dirty="0">
                <a:solidFill>
                  <a:srgbClr val="92D050"/>
                </a:solidFill>
              </a:rPr>
              <a:t> // </a:t>
            </a:r>
            <a:r>
              <a:rPr lang="en-US" sz="2400" kern="0" dirty="0" err="1">
                <a:solidFill>
                  <a:srgbClr val="92D050"/>
                </a:solidFill>
              </a:rPr>
              <a:t>sentencia</a:t>
            </a:r>
            <a:r>
              <a:rPr lang="en-US" sz="2400" kern="0" dirty="0">
                <a:solidFill>
                  <a:srgbClr val="92D050"/>
                </a:solidFill>
              </a:rPr>
              <a:t> a </a:t>
            </a:r>
            <a:r>
              <a:rPr lang="en-US" sz="2400" kern="0" dirty="0" err="1">
                <a:solidFill>
                  <a:srgbClr val="92D050"/>
                </a:solidFill>
              </a:rPr>
              <a:t>ejecutar</a:t>
            </a:r>
            <a:r>
              <a:rPr lang="en-US" sz="2400" kern="0" dirty="0">
                <a:solidFill>
                  <a:srgbClr val="92D050"/>
                </a:solidFill>
              </a:rPr>
              <a:t> </a:t>
            </a:r>
            <a:r>
              <a:rPr lang="en-US" sz="2400" kern="0" dirty="0" err="1">
                <a:solidFill>
                  <a:srgbClr val="92D050"/>
                </a:solidFill>
              </a:rPr>
              <a:t>si</a:t>
            </a:r>
            <a:r>
              <a:rPr lang="en-US" sz="2400" kern="0" dirty="0">
                <a:solidFill>
                  <a:srgbClr val="92D050"/>
                </a:solidFill>
              </a:rPr>
              <a:t> se </a:t>
            </a:r>
            <a:r>
              <a:rPr lang="en-US" sz="2400" kern="0" dirty="0" err="1">
                <a:solidFill>
                  <a:srgbClr val="92D050"/>
                </a:solidFill>
              </a:rPr>
              <a:t>cumple</a:t>
            </a:r>
            <a:r>
              <a:rPr lang="en-US" sz="2400" kern="0" dirty="0">
                <a:solidFill>
                  <a:srgbClr val="92D050"/>
                </a:solidFill>
              </a:rPr>
              <a:t> la </a:t>
            </a:r>
            <a:r>
              <a:rPr lang="en-US" sz="2400" kern="0" dirty="0" err="1">
                <a:solidFill>
                  <a:srgbClr val="92D050"/>
                </a:solidFill>
              </a:rPr>
              <a:t>condición</a:t>
            </a:r>
            <a:r>
              <a:rPr lang="en-US" sz="2400" kern="0" dirty="0">
                <a:solidFill>
                  <a:srgbClr val="92D050"/>
                </a:solidFill>
              </a:rPr>
              <a:t> y</a:t>
            </a:r>
            <a:br>
              <a:rPr lang="en-US" sz="2400" kern="0" dirty="0">
                <a:solidFill>
                  <a:srgbClr val="00B0F0"/>
                </a:solidFill>
              </a:rPr>
            </a:br>
            <a:r>
              <a:rPr lang="en-US" sz="2400" kern="0" dirty="0">
                <a:solidFill>
                  <a:srgbClr val="00B0F0"/>
                </a:solidFill>
              </a:rPr>
              <a:t>    break;</a:t>
            </a:r>
            <a:br>
              <a:rPr lang="en-US" sz="3200" kern="0" dirty="0">
                <a:solidFill>
                  <a:srgbClr val="00B0F0"/>
                </a:solidFill>
              </a:rPr>
            </a:br>
            <a:r>
              <a:rPr lang="en-US" sz="2400" kern="0" dirty="0">
                <a:solidFill>
                  <a:srgbClr val="00B0F0"/>
                </a:solidFill>
              </a:rPr>
              <a:t>  default:</a:t>
            </a:r>
            <a:br>
              <a:rPr lang="en-US" sz="3200" kern="0" dirty="0">
                <a:solidFill>
                  <a:srgbClr val="00B0F0"/>
                </a:solidFill>
              </a:rPr>
            </a:br>
            <a:r>
              <a:rPr lang="en-US" sz="2400" kern="0" dirty="0">
                <a:solidFill>
                  <a:srgbClr val="00B0F0"/>
                </a:solidFill>
              </a:rPr>
              <a:t>    </a:t>
            </a:r>
            <a:r>
              <a:rPr lang="en-US" sz="2400" kern="0" dirty="0">
                <a:solidFill>
                  <a:srgbClr val="92D050"/>
                </a:solidFill>
              </a:rPr>
              <a:t> // </a:t>
            </a:r>
            <a:r>
              <a:rPr lang="en-US" sz="2400" kern="0" dirty="0" err="1">
                <a:solidFill>
                  <a:srgbClr val="92D050"/>
                </a:solidFill>
              </a:rPr>
              <a:t>sentencia</a:t>
            </a:r>
            <a:r>
              <a:rPr lang="en-US" sz="2400" kern="0" dirty="0">
                <a:solidFill>
                  <a:srgbClr val="92D050"/>
                </a:solidFill>
              </a:rPr>
              <a:t> a </a:t>
            </a:r>
            <a:r>
              <a:rPr lang="en-US" sz="2400" kern="0" dirty="0" err="1">
                <a:solidFill>
                  <a:srgbClr val="92D050"/>
                </a:solidFill>
              </a:rPr>
              <a:t>ejecutar</a:t>
            </a:r>
            <a:r>
              <a:rPr lang="en-US" sz="2400" kern="0" dirty="0">
                <a:solidFill>
                  <a:srgbClr val="92D050"/>
                </a:solidFill>
              </a:rPr>
              <a:t> </a:t>
            </a:r>
            <a:r>
              <a:rPr lang="en-US" sz="2400" kern="0" dirty="0" err="1">
                <a:solidFill>
                  <a:srgbClr val="92D050"/>
                </a:solidFill>
              </a:rPr>
              <a:t>si</a:t>
            </a:r>
            <a:r>
              <a:rPr lang="en-US" sz="2400" kern="0" dirty="0">
                <a:solidFill>
                  <a:srgbClr val="92D050"/>
                </a:solidFill>
              </a:rPr>
              <a:t> no se </a:t>
            </a:r>
            <a:r>
              <a:rPr lang="en-US" sz="2400" kern="0" dirty="0" err="1">
                <a:solidFill>
                  <a:srgbClr val="92D050"/>
                </a:solidFill>
              </a:rPr>
              <a:t>cumple</a:t>
            </a:r>
            <a:r>
              <a:rPr lang="en-US" sz="2400" kern="0" dirty="0">
                <a:solidFill>
                  <a:srgbClr val="92D050"/>
                </a:solidFill>
              </a:rPr>
              <a:t> </a:t>
            </a:r>
            <a:r>
              <a:rPr lang="en-US" sz="2400" kern="0" dirty="0" err="1">
                <a:solidFill>
                  <a:srgbClr val="92D050"/>
                </a:solidFill>
              </a:rPr>
              <a:t>ninguna</a:t>
            </a:r>
            <a:r>
              <a:rPr lang="en-US" sz="2400" kern="0" dirty="0">
                <a:solidFill>
                  <a:srgbClr val="92D050"/>
                </a:solidFill>
              </a:rPr>
              <a:t> </a:t>
            </a:r>
            <a:r>
              <a:rPr lang="en-US" sz="2400" kern="0" dirty="0" err="1">
                <a:solidFill>
                  <a:srgbClr val="92D050"/>
                </a:solidFill>
              </a:rPr>
              <a:t>condición</a:t>
            </a:r>
            <a:br>
              <a:rPr lang="en-US" sz="2400" kern="0" dirty="0">
                <a:solidFill>
                  <a:srgbClr val="00B0F0"/>
                </a:solidFill>
              </a:rPr>
            </a:br>
            <a:r>
              <a:rPr lang="en-US" sz="2400" kern="0" dirty="0">
                <a:solidFill>
                  <a:srgbClr val="00B0F0"/>
                </a:solidFill>
              </a:rPr>
              <a:t>}</a:t>
            </a:r>
            <a:endParaRPr lang="es-ES" sz="3200" kern="0" dirty="0">
              <a:solidFill>
                <a:srgbClr val="00B0F0"/>
              </a:solidFill>
            </a:endParaRPr>
          </a:p>
          <a:p>
            <a:pPr marL="186262" indent="0" defTabSz="1219170">
              <a:buClr>
                <a:srgbClr val="FFFFFF"/>
              </a:buClr>
              <a:buNone/>
            </a:pPr>
            <a:endParaRPr lang="es-ES" sz="3200" kern="0" dirty="0">
              <a:solidFill>
                <a:srgbClr val="00B0F0"/>
              </a:solidFill>
            </a:endParaRPr>
          </a:p>
        </p:txBody>
      </p:sp>
      <p:sp>
        <p:nvSpPr>
          <p:cNvPr id="8" name="Rectángulo: esquinas redondeadas 7">
            <a:extLst>
              <a:ext uri="{FF2B5EF4-FFF2-40B4-BE49-F238E27FC236}">
                <a16:creationId xmlns:a16="http://schemas.microsoft.com/office/drawing/2014/main" id="{67B0B38E-AB7E-4A40-B77E-42ABF5E646F2}"/>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000"/>
              <a:t>CONDICIONALES</a:t>
            </a:r>
            <a:endParaRPr lang="es-ES" sz="1867" kern="0" dirty="0">
              <a:solidFill>
                <a:srgbClr val="FFFFFF"/>
              </a:solidFill>
              <a:latin typeface="Arial"/>
              <a:sym typeface="Arial"/>
            </a:endParaRPr>
          </a:p>
        </p:txBody>
      </p:sp>
    </p:spTree>
    <p:extLst>
      <p:ext uri="{BB962C8B-B14F-4D97-AF65-F5344CB8AC3E}">
        <p14:creationId xmlns:p14="http://schemas.microsoft.com/office/powerpoint/2010/main" val="25335403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25000">
                                          <p:cBhvr additive="base">
                                            <p:cTn id="12"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0-#ppt_w/2"/>
                                              </p:val>
                                            </p:tav>
                                            <p:tav tm="100000">
                                              <p:val>
                                                <p:strVal val="#ppt_x"/>
                                              </p:val>
                                            </p:tav>
                                          </p:tavLst>
                                        </p:anim>
                                        <p:anim calcmode="lin" valueType="num">
                                          <p:cBhvr additive="base">
                                            <p:cTn id="13"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8"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4"/>
                    </a14:imgEffect>
                  </a14:imgLayer>
                </a14:imgProps>
              </a:ext>
            </a:extLst>
          </a:blip>
          <a:srcRect/>
          <a:stretch>
            <a:fillRect t="-13000" b="-13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BUCLES</a:t>
            </a:r>
            <a:endParaRPr lang="es-ES" sz="2000" b="1" kern="0" dirty="0">
              <a:solidFill>
                <a:srgbClr val="FFFFFF"/>
              </a:solidFill>
              <a:latin typeface="Arial"/>
              <a:sym typeface="Arial"/>
            </a:endParaRPr>
          </a:p>
        </p:txBody>
      </p:sp>
      <p:graphicFrame>
        <p:nvGraphicFramePr>
          <p:cNvPr id="2" name="Diagrama 1">
            <a:extLst>
              <a:ext uri="{FF2B5EF4-FFF2-40B4-BE49-F238E27FC236}">
                <a16:creationId xmlns:a16="http://schemas.microsoft.com/office/drawing/2014/main" id="{8FF14B04-9822-481B-BFA6-F28BFFFD2053}"/>
              </a:ext>
            </a:extLst>
          </p:cNvPr>
          <p:cNvGraphicFramePr/>
          <p:nvPr>
            <p:extLst>
              <p:ext uri="{D42A27DB-BD31-4B8C-83A1-F6EECF244321}">
                <p14:modId xmlns:p14="http://schemas.microsoft.com/office/powerpoint/2010/main" val="67310490"/>
              </p:ext>
            </p:extLst>
          </p:nvPr>
        </p:nvGraphicFramePr>
        <p:xfrm>
          <a:off x="1943100" y="112124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585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graphicEl>
                                              <a:dgm id="{3446A30D-B664-4844-8E06-38806212F009}"/>
                                            </p:graphicEl>
                                          </p:spTgt>
                                        </p:tgtEl>
                                        <p:attrNameLst>
                                          <p:attrName>style.visibility</p:attrName>
                                        </p:attrNameLst>
                                      </p:cBhvr>
                                      <p:to>
                                        <p:strVal val="visible"/>
                                      </p:to>
                                    </p:set>
                                    <p:animEffect transition="in" filter="wipe(up)">
                                      <p:cBhvr>
                                        <p:cTn id="12" dur="500"/>
                                        <p:tgtEl>
                                          <p:spTgt spid="2">
                                            <p:graphicEl>
                                              <a:dgm id="{3446A30D-B664-4844-8E06-38806212F00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graphicEl>
                                              <a:dgm id="{5C9B3EE8-0EBD-466F-AE87-FC04D17964F9}"/>
                                            </p:graphicEl>
                                          </p:spTgt>
                                        </p:tgtEl>
                                        <p:attrNameLst>
                                          <p:attrName>style.visibility</p:attrName>
                                        </p:attrNameLst>
                                      </p:cBhvr>
                                      <p:to>
                                        <p:strVal val="visible"/>
                                      </p:to>
                                    </p:set>
                                    <p:animEffect transition="in" filter="wipe(up)">
                                      <p:cBhvr>
                                        <p:cTn id="17" dur="500"/>
                                        <p:tgtEl>
                                          <p:spTgt spid="2">
                                            <p:graphicEl>
                                              <a:dgm id="{5C9B3EE8-0EBD-466F-AE87-FC04D17964F9}"/>
                                            </p:graphic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
                                            <p:graphicEl>
                                              <a:dgm id="{9A073345-703E-4AA5-9B8C-4809F68E54A0}"/>
                                            </p:graphicEl>
                                          </p:spTgt>
                                        </p:tgtEl>
                                        <p:attrNameLst>
                                          <p:attrName>style.visibility</p:attrName>
                                        </p:attrNameLst>
                                      </p:cBhvr>
                                      <p:to>
                                        <p:strVal val="visible"/>
                                      </p:to>
                                    </p:set>
                                    <p:animEffect transition="in" filter="wipe(up)">
                                      <p:cBhvr>
                                        <p:cTn id="20" dur="500"/>
                                        <p:tgtEl>
                                          <p:spTgt spid="2">
                                            <p:graphicEl>
                                              <a:dgm id="{9A073345-703E-4AA5-9B8C-4809F68E54A0}"/>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
                                            <p:graphicEl>
                                              <a:dgm id="{B945A8AF-860B-46F8-8A2E-67FCB2F01CA7}"/>
                                            </p:graphicEl>
                                          </p:spTgt>
                                        </p:tgtEl>
                                        <p:attrNameLst>
                                          <p:attrName>style.visibility</p:attrName>
                                        </p:attrNameLst>
                                      </p:cBhvr>
                                      <p:to>
                                        <p:strVal val="visible"/>
                                      </p:to>
                                    </p:set>
                                    <p:animEffect transition="in" filter="wipe(up)">
                                      <p:cBhvr>
                                        <p:cTn id="25" dur="500"/>
                                        <p:tgtEl>
                                          <p:spTgt spid="2">
                                            <p:graphicEl>
                                              <a:dgm id="{B945A8AF-860B-46F8-8A2E-67FCB2F01CA7}"/>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
                                            <p:graphicEl>
                                              <a:dgm id="{759395B1-CA59-4FE4-8026-02151346DB47}"/>
                                            </p:graphicEl>
                                          </p:spTgt>
                                        </p:tgtEl>
                                        <p:attrNameLst>
                                          <p:attrName>style.visibility</p:attrName>
                                        </p:attrNameLst>
                                      </p:cBhvr>
                                      <p:to>
                                        <p:strVal val="visible"/>
                                      </p:to>
                                    </p:set>
                                    <p:animEffect transition="in" filter="wipe(up)">
                                      <p:cBhvr>
                                        <p:cTn id="30" dur="500"/>
                                        <p:tgtEl>
                                          <p:spTgt spid="2">
                                            <p:graphicEl>
                                              <a:dgm id="{759395B1-CA59-4FE4-8026-02151346DB47}"/>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
                                            <p:graphicEl>
                                              <a:dgm id="{5715A041-422C-4FD0-8925-2417C27255CE}"/>
                                            </p:graphicEl>
                                          </p:spTgt>
                                        </p:tgtEl>
                                        <p:attrNameLst>
                                          <p:attrName>style.visibility</p:attrName>
                                        </p:attrNameLst>
                                      </p:cBhvr>
                                      <p:to>
                                        <p:strVal val="visible"/>
                                      </p:to>
                                    </p:set>
                                    <p:animEffect transition="in" filter="wipe(up)">
                                      <p:cBhvr>
                                        <p:cTn id="33" dur="500"/>
                                        <p:tgtEl>
                                          <p:spTgt spid="2">
                                            <p:graphicEl>
                                              <a:dgm id="{5715A041-422C-4FD0-8925-2417C27255CE}"/>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
                                            <p:graphicEl>
                                              <a:dgm id="{59D1CF2A-35CE-459E-AB2A-3CBC47C8AA4C}"/>
                                            </p:graphicEl>
                                          </p:spTgt>
                                        </p:tgtEl>
                                        <p:attrNameLst>
                                          <p:attrName>style.visibility</p:attrName>
                                        </p:attrNameLst>
                                      </p:cBhvr>
                                      <p:to>
                                        <p:strVal val="visible"/>
                                      </p:to>
                                    </p:set>
                                    <p:animEffect transition="in" filter="wipe(up)">
                                      <p:cBhvr>
                                        <p:cTn id="38" dur="500"/>
                                        <p:tgtEl>
                                          <p:spTgt spid="2">
                                            <p:graphicEl>
                                              <a:dgm id="{59D1CF2A-35CE-459E-AB2A-3CBC47C8AA4C}"/>
                                            </p:graphic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
                                            <p:graphicEl>
                                              <a:dgm id="{EC823C76-FB86-424D-9EEB-6E0245546201}"/>
                                            </p:graphicEl>
                                          </p:spTgt>
                                        </p:tgtEl>
                                        <p:attrNameLst>
                                          <p:attrName>style.visibility</p:attrName>
                                        </p:attrNameLst>
                                      </p:cBhvr>
                                      <p:to>
                                        <p:strVal val="visible"/>
                                      </p:to>
                                    </p:set>
                                    <p:animEffect transition="in" filter="wipe(up)">
                                      <p:cBhvr>
                                        <p:cTn id="41" dur="500"/>
                                        <p:tgtEl>
                                          <p:spTgt spid="2">
                                            <p:graphicEl>
                                              <a:dgm id="{EC823C76-FB86-424D-9EEB-6E02455462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Graphic spid="2"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8"/>
                    </a14:imgEffect>
                  </a14:imgLayer>
                </a14:imgProps>
              </a:ext>
            </a:extLst>
          </a:blip>
          <a:srcRect/>
          <a:stretch>
            <a:fillRect/>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5775" y="288339"/>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BUCLE INDETERMINADO</a:t>
            </a:r>
            <a:endParaRPr lang="es-ES" sz="2000" b="1"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405776" y="1986730"/>
            <a:ext cx="2616824"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FOR</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885145" y="3886777"/>
            <a:ext cx="10651067" cy="22146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667" kern="0" dirty="0">
                <a:solidFill>
                  <a:srgbClr val="00B0F0"/>
                </a:solidFill>
              </a:rPr>
              <a:t>for (</a:t>
            </a:r>
            <a:r>
              <a:rPr lang="en-US" sz="2667" kern="0" dirty="0" err="1">
                <a:solidFill>
                  <a:srgbClr val="00B0F0"/>
                </a:solidFill>
              </a:rPr>
              <a:t>i</a:t>
            </a:r>
            <a:r>
              <a:rPr lang="en-US" sz="2667" kern="0" dirty="0">
                <a:solidFill>
                  <a:srgbClr val="00B0F0"/>
                </a:solidFill>
              </a:rPr>
              <a:t> = 0; </a:t>
            </a:r>
            <a:r>
              <a:rPr lang="en-US" sz="2667" kern="0" dirty="0" err="1">
                <a:solidFill>
                  <a:srgbClr val="00B0F0"/>
                </a:solidFill>
              </a:rPr>
              <a:t>i</a:t>
            </a:r>
            <a:r>
              <a:rPr lang="en-US" sz="2667" kern="0" dirty="0">
                <a:solidFill>
                  <a:srgbClr val="00B0F0"/>
                </a:solidFill>
              </a:rPr>
              <a:t> &lt; 5; </a:t>
            </a:r>
            <a:r>
              <a:rPr lang="en-US" sz="2667" kern="0" dirty="0" err="1">
                <a:solidFill>
                  <a:srgbClr val="00B0F0"/>
                </a:solidFill>
              </a:rPr>
              <a:t>i</a:t>
            </a:r>
            <a:r>
              <a:rPr lang="en-US" sz="2667" kern="0" dirty="0">
                <a:solidFill>
                  <a:srgbClr val="00B0F0"/>
                </a:solidFill>
              </a:rPr>
              <a:t>++) {</a:t>
            </a:r>
            <a:br>
              <a:rPr lang="en-US" sz="4267" kern="0" dirty="0">
                <a:solidFill>
                  <a:srgbClr val="00B0F0"/>
                </a:solidFill>
              </a:rPr>
            </a:br>
            <a:r>
              <a:rPr lang="en-US" sz="2667" kern="0" dirty="0">
                <a:solidFill>
                  <a:srgbClr val="00B0F0"/>
                </a:solidFill>
              </a:rPr>
              <a:t>  </a:t>
            </a:r>
            <a:r>
              <a:rPr lang="en-US" sz="2667" kern="0" dirty="0" err="1">
                <a:solidFill>
                  <a:srgbClr val="92D050"/>
                </a:solidFill>
              </a:rPr>
              <a:t>Sentencia</a:t>
            </a:r>
            <a:r>
              <a:rPr lang="en-US" sz="2667" kern="0" dirty="0">
                <a:solidFill>
                  <a:srgbClr val="92D050"/>
                </a:solidFill>
              </a:rPr>
              <a:t> a </a:t>
            </a:r>
            <a:r>
              <a:rPr lang="en-US" sz="2667" kern="0" dirty="0" err="1">
                <a:solidFill>
                  <a:srgbClr val="92D050"/>
                </a:solidFill>
              </a:rPr>
              <a:t>ejecutar</a:t>
            </a:r>
            <a:r>
              <a:rPr lang="en-US" sz="2667" kern="0" dirty="0">
                <a:solidFill>
                  <a:srgbClr val="00B0F0"/>
                </a:solidFill>
              </a:rPr>
              <a:t>;</a:t>
            </a:r>
            <a:br>
              <a:rPr lang="en-US" sz="4267" kern="0" dirty="0">
                <a:solidFill>
                  <a:srgbClr val="00B0F0"/>
                </a:solidFill>
              </a:rPr>
            </a:br>
            <a:r>
              <a:rPr lang="en-US" sz="2667" kern="0" dirty="0">
                <a:solidFill>
                  <a:srgbClr val="00B0F0"/>
                </a:solidFill>
              </a:rPr>
              <a:t>}</a:t>
            </a:r>
            <a:endParaRPr lang="es-ES" sz="3733" kern="0" dirty="0">
              <a:solidFill>
                <a:srgbClr val="00B0F0"/>
              </a:solidFill>
            </a:endParaRPr>
          </a:p>
        </p:txBody>
      </p:sp>
      <p:sp>
        <p:nvSpPr>
          <p:cNvPr id="7" name="Google Shape;98;p18">
            <a:extLst>
              <a:ext uri="{FF2B5EF4-FFF2-40B4-BE49-F238E27FC236}">
                <a16:creationId xmlns:a16="http://schemas.microsoft.com/office/drawing/2014/main" id="{97543DFA-21DD-42E6-A5FC-B59C9E1B27D4}"/>
              </a:ext>
            </a:extLst>
          </p:cNvPr>
          <p:cNvSpPr txBox="1">
            <a:spLocks/>
          </p:cNvSpPr>
          <p:nvPr/>
        </p:nvSpPr>
        <p:spPr>
          <a:xfrm>
            <a:off x="436792" y="2679362"/>
            <a:ext cx="10823251"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Recorre un bucle un número determinado de veces</a:t>
            </a:r>
          </a:p>
        </p:txBody>
      </p:sp>
    </p:spTree>
    <p:extLst>
      <p:ext uri="{BB962C8B-B14F-4D97-AF65-F5344CB8AC3E}">
        <p14:creationId xmlns:p14="http://schemas.microsoft.com/office/powerpoint/2010/main" val="34504695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14:bounceEnd="25000">
                                          <p:cBhvr additive="base">
                                            <p:cTn id="18"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0-#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
                    </a14:imgEffect>
                  </a14:imgLayer>
                </a14:imgProps>
              </a:ext>
            </a:extLst>
          </a:blip>
          <a:srcRect/>
          <a:stretch>
            <a:fillRect l="-11000" r="-11000"/>
          </a:stretch>
        </a:blipFill>
        <a:effectLst/>
      </p:bgPr>
    </p:bg>
    <p:spTree>
      <p:nvGrpSpPr>
        <p:cNvPr id="1" name="Shape 96"/>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F2A79447-43A8-42D8-B8B3-F26F3DA88F4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BUCLES INDETERMINADOS</a:t>
            </a:r>
            <a:endParaRPr lang="es-ES" sz="2000" b="1" kern="0" dirty="0">
              <a:solidFill>
                <a:srgbClr val="FFFFFF"/>
              </a:solidFill>
              <a:latin typeface="Arial"/>
              <a:sym typeface="Arial"/>
            </a:endParaRPr>
          </a:p>
        </p:txBody>
      </p:sp>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405776" y="1986730"/>
            <a:ext cx="2616824"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WHILE</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550334" y="2752846"/>
            <a:ext cx="8453967" cy="84988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667" kern="0" dirty="0">
                <a:solidFill>
                  <a:srgbClr val="00B0F0"/>
                </a:solidFill>
              </a:rPr>
              <a:t>while(</a:t>
            </a:r>
            <a:r>
              <a:rPr lang="en-US" sz="2667" kern="0" dirty="0" err="1">
                <a:solidFill>
                  <a:srgbClr val="92D050"/>
                </a:solidFill>
              </a:rPr>
              <a:t>condición</a:t>
            </a:r>
            <a:r>
              <a:rPr lang="en-US" sz="2667" kern="0" dirty="0">
                <a:solidFill>
                  <a:srgbClr val="92D050"/>
                </a:solidFill>
              </a:rPr>
              <a:t> a </a:t>
            </a:r>
            <a:r>
              <a:rPr lang="en-US" sz="2667" kern="0" dirty="0" err="1">
                <a:solidFill>
                  <a:srgbClr val="92D050"/>
                </a:solidFill>
              </a:rPr>
              <a:t>cumplir</a:t>
            </a:r>
            <a:r>
              <a:rPr lang="en-US" sz="2667" kern="0" dirty="0">
                <a:solidFill>
                  <a:srgbClr val="00B0F0"/>
                </a:solidFill>
              </a:rPr>
              <a:t>){</a:t>
            </a:r>
            <a:r>
              <a:rPr lang="en-US" sz="2667" kern="0" dirty="0" err="1">
                <a:solidFill>
                  <a:srgbClr val="92D050"/>
                </a:solidFill>
              </a:rPr>
              <a:t>Sentencia</a:t>
            </a:r>
            <a:r>
              <a:rPr lang="en-US" sz="2667" kern="0" dirty="0">
                <a:solidFill>
                  <a:srgbClr val="92D050"/>
                </a:solidFill>
              </a:rPr>
              <a:t> a </a:t>
            </a:r>
            <a:r>
              <a:rPr lang="en-US" sz="2667" kern="0" dirty="0" err="1">
                <a:solidFill>
                  <a:srgbClr val="92D050"/>
                </a:solidFill>
              </a:rPr>
              <a:t>ejecutar</a:t>
            </a:r>
            <a:r>
              <a:rPr lang="en-US" sz="2667" kern="0" dirty="0">
                <a:solidFill>
                  <a:srgbClr val="00B0F0"/>
                </a:solidFill>
              </a:rPr>
              <a:t>}</a:t>
            </a:r>
            <a:endParaRPr lang="es-ES" sz="3733" kern="0" dirty="0">
              <a:solidFill>
                <a:srgbClr val="00B0F0"/>
              </a:solidFill>
            </a:endParaRPr>
          </a:p>
        </p:txBody>
      </p:sp>
      <p:sp>
        <p:nvSpPr>
          <p:cNvPr id="7" name="Google Shape;98;p18">
            <a:extLst>
              <a:ext uri="{FF2B5EF4-FFF2-40B4-BE49-F238E27FC236}">
                <a16:creationId xmlns:a16="http://schemas.microsoft.com/office/drawing/2014/main" id="{7B0DA961-4BCC-47F6-A030-F8180EFBE1E3}"/>
              </a:ext>
            </a:extLst>
          </p:cNvPr>
          <p:cNvSpPr txBox="1">
            <a:spLocks/>
          </p:cNvSpPr>
          <p:nvPr/>
        </p:nvSpPr>
        <p:spPr>
          <a:xfrm>
            <a:off x="405777" y="3721795"/>
            <a:ext cx="2840567"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DO…WHILE</a:t>
            </a:r>
          </a:p>
        </p:txBody>
      </p:sp>
      <p:sp>
        <p:nvSpPr>
          <p:cNvPr id="8" name="Google Shape;98;p18">
            <a:extLst>
              <a:ext uri="{FF2B5EF4-FFF2-40B4-BE49-F238E27FC236}">
                <a16:creationId xmlns:a16="http://schemas.microsoft.com/office/drawing/2014/main" id="{685C7320-D5F7-4607-AE57-B1FDE2B9B90A}"/>
              </a:ext>
            </a:extLst>
          </p:cNvPr>
          <p:cNvSpPr txBox="1">
            <a:spLocks/>
          </p:cNvSpPr>
          <p:nvPr/>
        </p:nvSpPr>
        <p:spPr>
          <a:xfrm>
            <a:off x="550334" y="4487912"/>
            <a:ext cx="8906309" cy="84988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n-US" sz="2667" kern="0" dirty="0">
                <a:solidFill>
                  <a:srgbClr val="00B0F0"/>
                </a:solidFill>
              </a:rPr>
              <a:t>do{</a:t>
            </a:r>
            <a:r>
              <a:rPr lang="en-US" sz="2667" kern="0" dirty="0" err="1">
                <a:solidFill>
                  <a:srgbClr val="92D050"/>
                </a:solidFill>
              </a:rPr>
              <a:t>Sentencia</a:t>
            </a:r>
            <a:r>
              <a:rPr lang="en-US" sz="2667" kern="0" dirty="0">
                <a:solidFill>
                  <a:srgbClr val="92D050"/>
                </a:solidFill>
              </a:rPr>
              <a:t> a </a:t>
            </a:r>
            <a:r>
              <a:rPr lang="en-US" sz="2667" kern="0" dirty="0" err="1">
                <a:solidFill>
                  <a:srgbClr val="92D050"/>
                </a:solidFill>
              </a:rPr>
              <a:t>ejecutar</a:t>
            </a:r>
            <a:r>
              <a:rPr lang="en-US" sz="2667" kern="0" dirty="0">
                <a:solidFill>
                  <a:srgbClr val="00B0F0"/>
                </a:solidFill>
              </a:rPr>
              <a:t>}while(</a:t>
            </a:r>
            <a:r>
              <a:rPr lang="en-US" sz="2667" kern="0" dirty="0" err="1">
                <a:solidFill>
                  <a:srgbClr val="92D050"/>
                </a:solidFill>
              </a:rPr>
              <a:t>condición</a:t>
            </a:r>
            <a:r>
              <a:rPr lang="en-US" sz="2667" kern="0" dirty="0">
                <a:solidFill>
                  <a:srgbClr val="92D050"/>
                </a:solidFill>
              </a:rPr>
              <a:t> a </a:t>
            </a:r>
            <a:r>
              <a:rPr lang="en-US" sz="2667" kern="0" dirty="0" err="1">
                <a:solidFill>
                  <a:srgbClr val="92D050"/>
                </a:solidFill>
              </a:rPr>
              <a:t>cumplir</a:t>
            </a:r>
            <a:r>
              <a:rPr lang="en-US" sz="2667" kern="0" dirty="0">
                <a:solidFill>
                  <a:srgbClr val="00B0F0"/>
                </a:solidFill>
              </a:rPr>
              <a:t>)</a:t>
            </a:r>
            <a:endParaRPr lang="es-ES" sz="2667" kern="0" dirty="0">
              <a:solidFill>
                <a:srgbClr val="00B0F0"/>
              </a:solidFill>
            </a:endParaRPr>
          </a:p>
        </p:txBody>
      </p:sp>
      <p:sp>
        <p:nvSpPr>
          <p:cNvPr id="9" name="Google Shape;98;p18">
            <a:extLst>
              <a:ext uri="{FF2B5EF4-FFF2-40B4-BE49-F238E27FC236}">
                <a16:creationId xmlns:a16="http://schemas.microsoft.com/office/drawing/2014/main" id="{47B54F43-1CEB-4C80-BFDA-93AE6813EF8E}"/>
              </a:ext>
            </a:extLst>
          </p:cNvPr>
          <p:cNvSpPr txBox="1">
            <a:spLocks/>
          </p:cNvSpPr>
          <p:nvPr/>
        </p:nvSpPr>
        <p:spPr>
          <a:xfrm>
            <a:off x="405776" y="5337793"/>
            <a:ext cx="9474824" cy="1318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1867" kern="0" dirty="0">
                <a:solidFill>
                  <a:srgbClr val="FFFFFF"/>
                </a:solidFill>
              </a:rPr>
              <a:t>La diferencia entre ambos bucles es que con DO…WHILE nos aseguramos de que el código se ejecuta al menos una vez. Con WHILE puede darse el caso de que la condición no se cumpla nunca y la sentencia no se ejecute.</a:t>
            </a:r>
            <a:endParaRPr lang="es-ES" sz="3200" kern="0" dirty="0">
              <a:solidFill>
                <a:srgbClr val="FFFFFF"/>
              </a:solidFill>
            </a:endParaRPr>
          </a:p>
        </p:txBody>
      </p:sp>
    </p:spTree>
    <p:extLst>
      <p:ext uri="{BB962C8B-B14F-4D97-AF65-F5344CB8AC3E}">
        <p14:creationId xmlns:p14="http://schemas.microsoft.com/office/powerpoint/2010/main" val="25944000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25000">
                                          <p:cBhvr additive="base">
                                            <p:cTn id="23"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14:presetBounceEnd="25000">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14:bounceEnd="25000">
                                          <p:cBhvr additive="base">
                                            <p:cTn id="34"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1000" fill="hold"/>
                                            <p:tgtEl>
                                              <p:spTgt spid="9"/>
                                            </p:tgtEl>
                                            <p:attrNameLst>
                                              <p:attrName>ppt_x</p:attrName>
                                            </p:attrNameLst>
                                          </p:cBhvr>
                                          <p:tavLst>
                                            <p:tav tm="0">
                                              <p:val>
                                                <p:strVal val="0-#ppt_w/2"/>
                                              </p:val>
                                            </p:tav>
                                            <p:tav tm="100000">
                                              <p:val>
                                                <p:strVal val="#ppt_x"/>
                                              </p:val>
                                            </p:tav>
                                          </p:tavLst>
                                        </p:anim>
                                        <p:anim calcmode="lin" valueType="num">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p:bldP spid="8" grpId="0"/>
          <p:bldP spid="9"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3000" b="-3000"/>
          </a:stretch>
        </a:blipFill>
        <a:effectLst/>
      </p:bgPr>
    </p:bg>
    <p:spTree>
      <p:nvGrpSpPr>
        <p:cNvPr id="1" name="Shape 96"/>
        <p:cNvGrpSpPr/>
        <p:nvPr/>
      </p:nvGrpSpPr>
      <p:grpSpPr>
        <a:xfrm>
          <a:off x="0" y="0"/>
          <a:ext cx="0" cy="0"/>
          <a:chOff x="0" y="0"/>
          <a:chExt cx="0" cy="0"/>
        </a:xfrm>
      </p:grpSpPr>
      <p:sp>
        <p:nvSpPr>
          <p:cNvPr id="5" name="Google Shape;98;p18">
            <a:extLst>
              <a:ext uri="{FF2B5EF4-FFF2-40B4-BE49-F238E27FC236}">
                <a16:creationId xmlns:a16="http://schemas.microsoft.com/office/drawing/2014/main" id="{8C0CC662-4C49-4424-999F-BFB9A055CFC7}"/>
              </a:ext>
            </a:extLst>
          </p:cNvPr>
          <p:cNvSpPr txBox="1">
            <a:spLocks/>
          </p:cNvSpPr>
          <p:nvPr/>
        </p:nvSpPr>
        <p:spPr>
          <a:xfrm>
            <a:off x="405776" y="1986730"/>
            <a:ext cx="3175624" cy="749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3200" kern="0" dirty="0">
                <a:solidFill>
                  <a:srgbClr val="FFFFFF"/>
                </a:solidFill>
              </a:rPr>
              <a:t>DO…WHILE</a:t>
            </a:r>
          </a:p>
        </p:txBody>
      </p:sp>
      <p:sp>
        <p:nvSpPr>
          <p:cNvPr id="6" name="Google Shape;98;p18">
            <a:extLst>
              <a:ext uri="{FF2B5EF4-FFF2-40B4-BE49-F238E27FC236}">
                <a16:creationId xmlns:a16="http://schemas.microsoft.com/office/drawing/2014/main" id="{36A9ABC6-233A-4FEF-8911-DE2A4D7CF96A}"/>
              </a:ext>
            </a:extLst>
          </p:cNvPr>
          <p:cNvSpPr txBox="1">
            <a:spLocks/>
          </p:cNvSpPr>
          <p:nvPr/>
        </p:nvSpPr>
        <p:spPr>
          <a:xfrm>
            <a:off x="563033" y="3271752"/>
            <a:ext cx="10651067" cy="338414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1pPr>
            <a:lvl2pPr marL="914400" marR="0" lvl="1"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2pPr>
            <a:lvl3pPr marL="1371600" marR="0" lvl="2"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3pPr>
            <a:lvl4pPr marL="1828800" marR="0" lvl="3"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4pPr>
            <a:lvl5pPr marL="2286000" marR="0" lvl="4"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5pPr>
            <a:lvl6pPr marL="2743200" marR="0" lvl="5"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6pPr>
            <a:lvl7pPr marL="3200400" marR="0" lvl="6"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7pPr>
            <a:lvl8pPr marL="3657600" marR="0" lvl="7" indent="-317500" algn="l" rtl="0">
              <a:lnSpc>
                <a:spcPct val="115000"/>
              </a:lnSpc>
              <a:spcBef>
                <a:spcPts val="1000"/>
              </a:spcBef>
              <a:spcAft>
                <a:spcPts val="0"/>
              </a:spcAft>
              <a:buClr>
                <a:schemeClr val="lt1"/>
              </a:buClr>
              <a:buSzPts val="1400"/>
              <a:buFont typeface="Varela"/>
              <a:buChar char="╶"/>
              <a:defRPr sz="1400" b="0" i="0" u="none" strike="noStrike" cap="none">
                <a:solidFill>
                  <a:schemeClr val="lt1"/>
                </a:solidFill>
                <a:latin typeface="Varela"/>
                <a:ea typeface="Varela"/>
                <a:cs typeface="Varela"/>
                <a:sym typeface="Varela"/>
              </a:defRPr>
            </a:lvl8pPr>
            <a:lvl9pPr marL="4114800" marR="0" lvl="8" indent="-317500" algn="l" rtl="0">
              <a:lnSpc>
                <a:spcPct val="115000"/>
              </a:lnSpc>
              <a:spcBef>
                <a:spcPts val="1000"/>
              </a:spcBef>
              <a:spcAft>
                <a:spcPts val="1000"/>
              </a:spcAft>
              <a:buClr>
                <a:schemeClr val="lt1"/>
              </a:buClr>
              <a:buSzPts val="1400"/>
              <a:buFont typeface="Varela"/>
              <a:buChar char="╶"/>
              <a:defRPr sz="1400" b="0" i="0" u="none" strike="noStrike" cap="none">
                <a:solidFill>
                  <a:schemeClr val="lt1"/>
                </a:solidFill>
                <a:latin typeface="Varela"/>
                <a:ea typeface="Varela"/>
                <a:cs typeface="Varela"/>
                <a:sym typeface="Varela"/>
              </a:defRPr>
            </a:lvl9pPr>
          </a:lstStyle>
          <a:p>
            <a:pPr marL="186262" indent="0" defTabSz="1219170">
              <a:buClr>
                <a:srgbClr val="FFFFFF"/>
              </a:buClr>
              <a:buNone/>
            </a:pPr>
            <a:r>
              <a:rPr lang="es-ES" sz="2667" kern="0" dirty="0" err="1">
                <a:solidFill>
                  <a:srgbClr val="00B0F0"/>
                </a:solidFill>
              </a:rPr>
              <a:t>If</a:t>
            </a:r>
            <a:r>
              <a:rPr lang="es-ES" sz="2667" kern="0" dirty="0">
                <a:solidFill>
                  <a:srgbClr val="00B0F0"/>
                </a:solidFill>
              </a:rPr>
              <a:t>(</a:t>
            </a:r>
            <a:r>
              <a:rPr lang="es-ES" sz="2667" kern="0" dirty="0">
                <a:solidFill>
                  <a:srgbClr val="92D050"/>
                </a:solidFill>
              </a:rPr>
              <a:t>condición a cumplir</a:t>
            </a:r>
            <a:r>
              <a:rPr lang="es-ES" sz="2667" kern="0" dirty="0">
                <a:solidFill>
                  <a:srgbClr val="00B0F0"/>
                </a:solidFill>
              </a:rPr>
              <a:t>){</a:t>
            </a:r>
            <a:r>
              <a:rPr lang="es-ES" sz="2667" kern="0" dirty="0">
                <a:solidFill>
                  <a:srgbClr val="92D050"/>
                </a:solidFill>
              </a:rPr>
              <a:t>sentencia a ejecutar</a:t>
            </a:r>
            <a:r>
              <a:rPr lang="es-ES" sz="2667" kern="0" dirty="0">
                <a:solidFill>
                  <a:srgbClr val="00B0F0"/>
                </a:solidFill>
              </a:rPr>
              <a:t>}</a:t>
            </a:r>
          </a:p>
          <a:p>
            <a:pPr marL="186262" indent="0" defTabSz="1219170">
              <a:buClr>
                <a:srgbClr val="FFFFFF"/>
              </a:buClr>
              <a:buNone/>
            </a:pPr>
            <a:r>
              <a:rPr lang="es-ES" sz="2667" kern="0" dirty="0" err="1">
                <a:solidFill>
                  <a:srgbClr val="00B0F0"/>
                </a:solidFill>
              </a:rPr>
              <a:t>else</a:t>
            </a:r>
            <a:r>
              <a:rPr lang="es-ES" sz="2667" kern="0" dirty="0">
                <a:solidFill>
                  <a:srgbClr val="00B0F0"/>
                </a:solidFill>
              </a:rPr>
              <a:t> </a:t>
            </a:r>
            <a:r>
              <a:rPr lang="es-ES" sz="2667" kern="0" dirty="0" err="1">
                <a:solidFill>
                  <a:srgbClr val="00B0F0"/>
                </a:solidFill>
              </a:rPr>
              <a:t>if</a:t>
            </a:r>
            <a:r>
              <a:rPr lang="es-ES" sz="2667" kern="0" dirty="0">
                <a:solidFill>
                  <a:srgbClr val="00B0F0"/>
                </a:solidFill>
              </a:rPr>
              <a:t>(</a:t>
            </a:r>
            <a:r>
              <a:rPr lang="es-ES" sz="2667" kern="0" dirty="0">
                <a:solidFill>
                  <a:srgbClr val="92D050"/>
                </a:solidFill>
              </a:rPr>
              <a:t>condición a cumplir</a:t>
            </a:r>
            <a:r>
              <a:rPr lang="es-ES" sz="2667" kern="0" dirty="0">
                <a:solidFill>
                  <a:srgbClr val="00B0F0"/>
                </a:solidFill>
              </a:rPr>
              <a:t>){</a:t>
            </a:r>
            <a:r>
              <a:rPr lang="es-ES" sz="2667" kern="0" dirty="0">
                <a:solidFill>
                  <a:srgbClr val="92D050"/>
                </a:solidFill>
              </a:rPr>
              <a:t>sentencia a ejecutar</a:t>
            </a:r>
            <a:r>
              <a:rPr lang="es-ES" sz="2667" kern="0" dirty="0">
                <a:solidFill>
                  <a:srgbClr val="00B0F0"/>
                </a:solidFill>
              </a:rPr>
              <a:t>}</a:t>
            </a:r>
          </a:p>
          <a:p>
            <a:pPr marL="186262" indent="0" defTabSz="1219170">
              <a:buClr>
                <a:srgbClr val="FFFFFF"/>
              </a:buClr>
              <a:buNone/>
            </a:pPr>
            <a:r>
              <a:rPr lang="es-ES" sz="2667" kern="0" dirty="0" err="1">
                <a:solidFill>
                  <a:srgbClr val="00B0F0"/>
                </a:solidFill>
              </a:rPr>
              <a:t>else</a:t>
            </a:r>
            <a:r>
              <a:rPr lang="es-ES" sz="2667" kern="0" dirty="0">
                <a:solidFill>
                  <a:srgbClr val="00B0F0"/>
                </a:solidFill>
              </a:rPr>
              <a:t>{</a:t>
            </a:r>
            <a:r>
              <a:rPr lang="es-ES" sz="2667" kern="0" dirty="0">
                <a:solidFill>
                  <a:srgbClr val="92D050"/>
                </a:solidFill>
              </a:rPr>
              <a:t>sentencia a ejecutar en caso de no cumplirse la  condición</a:t>
            </a:r>
            <a:r>
              <a:rPr lang="es-ES" sz="2667" kern="0" dirty="0">
                <a:solidFill>
                  <a:srgbClr val="00B0F0"/>
                </a:solidFill>
              </a:rPr>
              <a:t>}</a:t>
            </a:r>
          </a:p>
          <a:p>
            <a:pPr marL="186262" indent="0" defTabSz="1219170">
              <a:buClr>
                <a:srgbClr val="FFFFFF"/>
              </a:buClr>
              <a:buNone/>
            </a:pPr>
            <a:endParaRPr lang="es-ES" sz="2400" kern="0" dirty="0">
              <a:solidFill>
                <a:srgbClr val="00B0F0"/>
              </a:solidFill>
            </a:endParaRPr>
          </a:p>
        </p:txBody>
      </p:sp>
      <p:sp>
        <p:nvSpPr>
          <p:cNvPr id="8" name="Rectángulo: esquinas redondeadas 7">
            <a:extLst>
              <a:ext uri="{FF2B5EF4-FFF2-40B4-BE49-F238E27FC236}">
                <a16:creationId xmlns:a16="http://schemas.microsoft.com/office/drawing/2014/main" id="{109162EA-42AF-4CD8-9F4A-50D15C743EFB}"/>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 sz="2400" b="1" dirty="0"/>
              <a:t>BUCLES DETERMINADOS</a:t>
            </a:r>
            <a:endParaRPr lang="es-ES" sz="2000" b="1" kern="0" dirty="0">
              <a:solidFill>
                <a:srgbClr val="FFFFFF"/>
              </a:solidFill>
              <a:latin typeface="Arial"/>
              <a:sym typeface="Arial"/>
            </a:endParaRPr>
          </a:p>
        </p:txBody>
      </p:sp>
    </p:spTree>
    <p:extLst>
      <p:ext uri="{BB962C8B-B14F-4D97-AF65-F5344CB8AC3E}">
        <p14:creationId xmlns:p14="http://schemas.microsoft.com/office/powerpoint/2010/main" val="17063974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6D27D2C-7EDE-4107-ACE6-9CA71AF41C99}"/>
              </a:ext>
            </a:extLst>
          </p:cNvPr>
          <p:cNvSpPr txBox="1"/>
          <p:nvPr/>
        </p:nvSpPr>
        <p:spPr>
          <a:xfrm>
            <a:off x="1826178" y="2305711"/>
            <a:ext cx="7579729" cy="3476914"/>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2000</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while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2010</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"&lt;p&gt;&lt;/p&gt;"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2005</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break</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esquinas redondeadas 6">
            <a:extLst>
              <a:ext uri="{FF2B5EF4-FFF2-40B4-BE49-F238E27FC236}">
                <a16:creationId xmlns:a16="http://schemas.microsoft.com/office/drawing/2014/main" id="{22302068-2CD6-40E5-9DEE-AD4C05F12623}"/>
              </a:ext>
            </a:extLst>
          </p:cNvPr>
          <p:cNvSpPr/>
          <p:nvPr/>
        </p:nvSpPr>
        <p:spPr>
          <a:xfrm>
            <a:off x="406617" y="202107"/>
            <a:ext cx="2801804" cy="82967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BREAK </a:t>
            </a:r>
          </a:p>
        </p:txBody>
      </p:sp>
      <p:sp>
        <p:nvSpPr>
          <p:cNvPr id="10" name="CuadroTexto 9">
            <a:extLst>
              <a:ext uri="{FF2B5EF4-FFF2-40B4-BE49-F238E27FC236}">
                <a16:creationId xmlns:a16="http://schemas.microsoft.com/office/drawing/2014/main" id="{643707E8-DE27-48B5-B249-965A69F2888D}"/>
              </a:ext>
            </a:extLst>
          </p:cNvPr>
          <p:cNvSpPr txBox="1"/>
          <p:nvPr/>
        </p:nvSpPr>
        <p:spPr>
          <a:xfrm>
            <a:off x="1807519" y="1536013"/>
            <a:ext cx="7579729" cy="769698"/>
          </a:xfrm>
          <a:prstGeom prst="rect">
            <a:avLst/>
          </a:prstGeom>
          <a:noFill/>
        </p:spPr>
        <p:txBody>
          <a:bodyPr wrap="square">
            <a:spAutoFit/>
          </a:bodyPr>
          <a:lstStyle/>
          <a:p>
            <a:pPr>
              <a:lnSpc>
                <a:spcPct val="106000"/>
              </a:lnSpc>
              <a:spcAft>
                <a:spcPts val="800"/>
              </a:spcAft>
            </a:pP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BREAK: </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Nos permite salir de un bucle de ejecución al cumplirse una condición:</a:t>
            </a:r>
          </a:p>
          <a:p>
            <a:pPr>
              <a:lnSpc>
                <a:spcPct val="106000"/>
              </a:lnSpc>
              <a:spcAft>
                <a:spcPts val="800"/>
              </a:spcAft>
            </a:pPr>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6AB05579-F3A0-420E-A525-E4753BF6E565}"/>
              </a:ext>
            </a:extLst>
          </p:cNvPr>
          <p:cNvSpPr txBox="1"/>
          <p:nvPr/>
        </p:nvSpPr>
        <p:spPr>
          <a:xfrm>
            <a:off x="1826178" y="5805823"/>
            <a:ext cx="7579729"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este caso cuando el año sea igual a 2005, se sale del bucle.</a:t>
            </a:r>
            <a:endPar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69823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25000">
                                          <p:cBhvr additive="base">
                                            <p:cTn id="12"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25000">
                                          <p:cBhvr additive="base">
                                            <p:cTn id="23"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000" fill="hold"/>
                                            <p:tgtEl>
                                              <p:spTgt spid="10"/>
                                            </p:tgtEl>
                                            <p:attrNameLst>
                                              <p:attrName>ppt_x</p:attrName>
                                            </p:attrNameLst>
                                          </p:cBhvr>
                                          <p:tavLst>
                                            <p:tav tm="0">
                                              <p:val>
                                                <p:strVal val="0-#ppt_w/2"/>
                                              </p:val>
                                            </p:tav>
                                            <p:tav tm="100000">
                                              <p:val>
                                                <p:strVal val="#ppt_x"/>
                                              </p:val>
                                            </p:tav>
                                          </p:tavLst>
                                        </p:anim>
                                        <p:anim calcmode="lin" valueType="num">
                                          <p:cBhvr additive="base">
                                            <p:cTn id="13"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1"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6D27D2C-7EDE-4107-ACE6-9CA71AF41C99}"/>
              </a:ext>
            </a:extLst>
          </p:cNvPr>
          <p:cNvSpPr txBox="1"/>
          <p:nvPr/>
        </p:nvSpPr>
        <p:spPr>
          <a:xfrm>
            <a:off x="1788860" y="2770932"/>
            <a:ext cx="7579729" cy="3476914"/>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2000</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while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2010</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"&lt;p&gt;&lt;/p&gt;"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year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2005</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continue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esquinas redondeadas 6">
            <a:extLst>
              <a:ext uri="{FF2B5EF4-FFF2-40B4-BE49-F238E27FC236}">
                <a16:creationId xmlns:a16="http://schemas.microsoft.com/office/drawing/2014/main" id="{22302068-2CD6-40E5-9DEE-AD4C05F12623}"/>
              </a:ext>
            </a:extLst>
          </p:cNvPr>
          <p:cNvSpPr/>
          <p:nvPr/>
        </p:nvSpPr>
        <p:spPr>
          <a:xfrm>
            <a:off x="406617" y="202107"/>
            <a:ext cx="2801804" cy="82967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CONTINUE </a:t>
            </a:r>
          </a:p>
        </p:txBody>
      </p:sp>
      <p:sp>
        <p:nvSpPr>
          <p:cNvPr id="9" name="CuadroTexto 8">
            <a:extLst>
              <a:ext uri="{FF2B5EF4-FFF2-40B4-BE49-F238E27FC236}">
                <a16:creationId xmlns:a16="http://schemas.microsoft.com/office/drawing/2014/main" id="{41350D08-6204-45F0-822A-FADA36670A1E}"/>
              </a:ext>
            </a:extLst>
          </p:cNvPr>
          <p:cNvSpPr txBox="1"/>
          <p:nvPr/>
        </p:nvSpPr>
        <p:spPr>
          <a:xfrm>
            <a:off x="1807519" y="2001594"/>
            <a:ext cx="8614279" cy="373500"/>
          </a:xfrm>
          <a:prstGeom prst="rect">
            <a:avLst/>
          </a:prstGeom>
          <a:noFill/>
        </p:spPr>
        <p:txBody>
          <a:bodyPr wrap="square">
            <a:spAutoFit/>
          </a:bodyPr>
          <a:lstStyle/>
          <a:p>
            <a:pPr>
              <a:lnSpc>
                <a:spcPct val="106000"/>
              </a:lnSpc>
              <a:spcAft>
                <a:spcPts val="800"/>
              </a:spcAft>
            </a:pP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CONTINUE</a:t>
            </a:r>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1815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14:bounceEnd="25000">
                                          <p:cBhvr additive="base">
                                            <p:cTn id="12"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fill="hold"/>
                                            <p:tgtEl>
                                              <p:spTgt spid="9"/>
                                            </p:tgtEl>
                                            <p:attrNameLst>
                                              <p:attrName>ppt_x</p:attrName>
                                            </p:attrNameLst>
                                          </p:cBhvr>
                                          <p:tavLst>
                                            <p:tav tm="0">
                                              <p:val>
                                                <p:strVal val="0-#ppt_w/2"/>
                                              </p:val>
                                            </p:tav>
                                            <p:tav tm="100000">
                                              <p:val>
                                                <p:strVal val="#ppt_x"/>
                                              </p:val>
                                            </p:tav>
                                          </p:tavLst>
                                        </p:anim>
                                        <p:anim calcmode="lin" valueType="num">
                                          <p:cBhvr additive="base">
                                            <p:cTn id="13"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261078D4-DA42-4EBE-9FBA-77B7CF53BD93}"/>
              </a:ext>
            </a:extLst>
          </p:cNvPr>
          <p:cNvSpPr/>
          <p:nvPr/>
        </p:nvSpPr>
        <p:spPr>
          <a:xfrm>
            <a:off x="406617" y="202108"/>
            <a:ext cx="3544897" cy="11109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FUNCIONES</a:t>
            </a:r>
          </a:p>
        </p:txBody>
      </p:sp>
      <p:sp>
        <p:nvSpPr>
          <p:cNvPr id="7" name="CuadroTexto 6">
            <a:extLst>
              <a:ext uri="{FF2B5EF4-FFF2-40B4-BE49-F238E27FC236}">
                <a16:creationId xmlns:a16="http://schemas.microsoft.com/office/drawing/2014/main" id="{94ADFBF2-41FA-4C22-99F5-D462E456C0B2}"/>
              </a:ext>
            </a:extLst>
          </p:cNvPr>
          <p:cNvSpPr txBox="1"/>
          <p:nvPr/>
        </p:nvSpPr>
        <p:spPr>
          <a:xfrm>
            <a:off x="1644485" y="1950042"/>
            <a:ext cx="8614279"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Conjunto de instrucciones preparadas para ser llamadas en cualquier momento. </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26218D04-0A84-4E0C-BFFD-60A03FB8A034}"/>
              </a:ext>
            </a:extLst>
          </p:cNvPr>
          <p:cNvSpPr txBox="1"/>
          <p:nvPr/>
        </p:nvSpPr>
        <p:spPr>
          <a:xfrm>
            <a:off x="1644485" y="2573295"/>
            <a:ext cx="8614279" cy="373500"/>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Sólo se ejecutará si la llamamos</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DD9E2FF3-F4A1-47FE-9082-4BC785F549C5}"/>
              </a:ext>
            </a:extLst>
          </p:cNvPr>
          <p:cNvSpPr txBox="1"/>
          <p:nvPr/>
        </p:nvSpPr>
        <p:spPr>
          <a:xfrm>
            <a:off x="1644485" y="3196548"/>
            <a:ext cx="8614279"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Existen funciones predefinidas y funciones propias.</a:t>
            </a:r>
          </a:p>
          <a:p>
            <a:pPr>
              <a:lnSpc>
                <a:spcPct val="106000"/>
              </a:lnSpc>
              <a:spcAft>
                <a:spcPts val="800"/>
              </a:spcAft>
            </a:pP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E1F71ED0-BB44-4A5D-9D99-D82F12F438DB}"/>
              </a:ext>
            </a:extLst>
          </p:cNvPr>
          <p:cNvSpPr txBox="1"/>
          <p:nvPr/>
        </p:nvSpPr>
        <p:spPr>
          <a:xfrm>
            <a:off x="1644484" y="3819801"/>
            <a:ext cx="8614279" cy="373500"/>
          </a:xfrm>
          <a:prstGeom prst="rect">
            <a:avLst/>
          </a:prstGeom>
          <a:noFill/>
        </p:spPr>
        <p:txBody>
          <a:bodyPr wrap="square">
            <a:spAutoFit/>
          </a:bodyPr>
          <a:lstStyle/>
          <a:p>
            <a:pPr>
              <a:lnSpc>
                <a:spcPct val="106000"/>
              </a:lnSpc>
              <a:spcBef>
                <a:spcPts val="1440"/>
              </a:spcBef>
              <a:spcAft>
                <a:spcPts val="1440"/>
              </a:spcAft>
            </a:pPr>
            <a:r>
              <a:rPr lang="es-ES" sz="1800" dirty="0">
                <a:solidFill>
                  <a:schemeClr val="bg1"/>
                </a:solidFill>
                <a:effectLst/>
                <a:ea typeface="Times New Roman" panose="02020603050405020304" pitchFamily="18" charset="0"/>
                <a:cs typeface="Times New Roman" panose="02020603050405020304" pitchFamily="18" charset="0"/>
              </a:rPr>
              <a:t>- El código dentro de la función se ejecutará cuando "algo" </a:t>
            </a:r>
            <a:r>
              <a:rPr lang="es-ES" sz="1800" b="1" dirty="0">
                <a:solidFill>
                  <a:schemeClr val="bg1"/>
                </a:solidFill>
                <a:effectLst/>
                <a:ea typeface="Times New Roman" panose="02020603050405020304" pitchFamily="18" charset="0"/>
                <a:cs typeface="Times New Roman" panose="02020603050405020304" pitchFamily="18" charset="0"/>
              </a:rPr>
              <a:t>invoca</a:t>
            </a:r>
            <a:r>
              <a:rPr lang="es-ES" sz="1800" dirty="0">
                <a:solidFill>
                  <a:schemeClr val="bg1"/>
                </a:solidFill>
                <a:effectLst/>
                <a:ea typeface="Times New Roman" panose="02020603050405020304" pitchFamily="18" charset="0"/>
                <a:cs typeface="Times New Roman" panose="02020603050405020304" pitchFamily="18" charset="0"/>
              </a:rPr>
              <a:t> (llama) a la función:</a:t>
            </a:r>
            <a:endParaRPr lang="es-ES" sz="1800" dirty="0">
              <a:solidFill>
                <a:schemeClr val="bg1"/>
              </a:solidFill>
              <a:effectLst/>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33D76FCE-5A12-4400-AC33-3DE945B35C07}"/>
              </a:ext>
            </a:extLst>
          </p:cNvPr>
          <p:cNvSpPr txBox="1"/>
          <p:nvPr/>
        </p:nvSpPr>
        <p:spPr>
          <a:xfrm>
            <a:off x="2262104" y="5052555"/>
            <a:ext cx="8614279"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Cuando ocurre un evento (cuando un usuario hace clic en un botón)</a:t>
            </a:r>
            <a:endParaRPr lang="es-ES" sz="1800" dirty="0">
              <a:solidFill>
                <a:schemeClr val="bg1"/>
              </a:solidFill>
              <a:effectLst/>
              <a:ea typeface="Calibri" panose="020F0502020204030204" pitchFamily="34" charset="0"/>
              <a:cs typeface="Times New Roman" panose="02020603050405020304" pitchFamily="18" charset="0"/>
            </a:endParaRPr>
          </a:p>
          <a:p>
            <a:pPr>
              <a:lnSpc>
                <a:spcPct val="106000"/>
              </a:lnSpc>
              <a:spcAft>
                <a:spcPts val="800"/>
              </a:spcAft>
            </a:pP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85422B9B-0909-4525-9712-D639F0E51644}"/>
              </a:ext>
            </a:extLst>
          </p:cNvPr>
          <p:cNvSpPr txBox="1"/>
          <p:nvPr/>
        </p:nvSpPr>
        <p:spPr>
          <a:xfrm>
            <a:off x="2262103" y="4445457"/>
            <a:ext cx="8614279"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Cuando se invoca (llama) desde el código JavaScript</a:t>
            </a:r>
            <a:endParaRPr lang="es-ES" sz="1800" dirty="0">
              <a:solidFill>
                <a:schemeClr val="bg1"/>
              </a:solidFill>
              <a:effectLst/>
              <a:ea typeface="Calibri" panose="020F0502020204030204" pitchFamily="34" charset="0"/>
              <a:cs typeface="Times New Roman" panose="02020603050405020304" pitchFamily="18" charset="0"/>
            </a:endParaRPr>
          </a:p>
          <a:p>
            <a:pPr>
              <a:lnSpc>
                <a:spcPct val="106000"/>
              </a:lnSpc>
              <a:spcAft>
                <a:spcPts val="800"/>
              </a:spcAft>
            </a:pP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B39EDFE4-254F-41BA-8762-C1811DBAB1FF}"/>
              </a:ext>
            </a:extLst>
          </p:cNvPr>
          <p:cNvSpPr txBox="1"/>
          <p:nvPr/>
        </p:nvSpPr>
        <p:spPr>
          <a:xfrm>
            <a:off x="2262105" y="5689560"/>
            <a:ext cx="8614279" cy="769698"/>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Automáticamente (</a:t>
            </a:r>
            <a:r>
              <a:rPr lang="es-ES" sz="1800" dirty="0" err="1">
                <a:solidFill>
                  <a:schemeClr val="bg1"/>
                </a:solidFill>
                <a:effectLst/>
                <a:ea typeface="Times New Roman" panose="02020603050405020304" pitchFamily="18" charset="0"/>
                <a:cs typeface="Times New Roman" panose="02020603050405020304" pitchFamily="18" charset="0"/>
              </a:rPr>
              <a:t>autoinvocado</a:t>
            </a:r>
            <a:r>
              <a:rPr lang="es-ES" sz="1800" dirty="0">
                <a:solidFill>
                  <a:schemeClr val="bg1"/>
                </a:solidFill>
                <a:effectLst/>
                <a:ea typeface="Times New Roman" panose="02020603050405020304" pitchFamily="18" charset="0"/>
                <a:cs typeface="Times New Roman" panose="02020603050405020304" pitchFamily="18" charset="0"/>
              </a:rPr>
              <a:t>)</a:t>
            </a:r>
            <a:endParaRPr lang="es-ES" sz="1800" dirty="0">
              <a:solidFill>
                <a:schemeClr val="bg1"/>
              </a:solidFill>
              <a:effectLst/>
              <a:ea typeface="Calibri" panose="020F0502020204030204" pitchFamily="34" charset="0"/>
              <a:cs typeface="Times New Roman" panose="02020603050405020304" pitchFamily="18" charset="0"/>
            </a:endParaRPr>
          </a:p>
          <a:p>
            <a:pPr>
              <a:lnSpc>
                <a:spcPct val="106000"/>
              </a:lnSpc>
              <a:spcAft>
                <a:spcPts val="800"/>
              </a:spcAft>
            </a:pPr>
            <a:endParaRPr lang="es-ES" sz="1800" u="sng"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4344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14:bounceEnd="25000">
                                          <p:cBhvr additive="base">
                                            <p:cTn id="18" dur="10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14:presetBounceEnd="25000">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14:bounceEnd="25000">
                                          <p:cBhvr additive="base">
                                            <p:cTn id="24"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2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14:presetBounceEnd="25000">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14:bounceEnd="25000">
                                          <p:cBhvr additive="base">
                                            <p:cTn id="30"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3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14:presetBounceEnd="25000">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14:bounceEnd="25000">
                                          <p:cBhvr additive="base">
                                            <p:cTn id="36" dur="10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37"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14:presetBounceEnd="25000">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14:bounceEnd="25000">
                                          <p:cBhvr additive="base">
                                            <p:cTn id="42"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4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14:presetBounceEnd="25000">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14:bounceEnd="25000">
                                          <p:cBhvr additive="base">
                                            <p:cTn id="48" dur="1000" fill="hold"/>
                                            <p:tgtEl>
                                              <p:spTgt spid="13"/>
                                            </p:tgtEl>
                                            <p:attrNameLst>
                                              <p:attrName>ppt_x</p:attrName>
                                            </p:attrNameLst>
                                          </p:cBhvr>
                                          <p:tavLst>
                                            <p:tav tm="0">
                                              <p:val>
                                                <p:strVal val="0-#ppt_w/2"/>
                                              </p:val>
                                            </p:tav>
                                            <p:tav tm="100000">
                                              <p:val>
                                                <p:strVal val="#ppt_x"/>
                                              </p:val>
                                            </p:tav>
                                          </p:tavLst>
                                        </p:anim>
                                        <p:anim calcmode="lin" valueType="num" p14:bounceEnd="25000">
                                          <p:cBhvr additive="base">
                                            <p:cTn id="49"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0-#ppt_w/2"/>
                                              </p:val>
                                            </p:tav>
                                            <p:tav tm="100000">
                                              <p:val>
                                                <p:strVal val="#ppt_x"/>
                                              </p:val>
                                            </p:tav>
                                          </p:tavLst>
                                        </p:anim>
                                        <p:anim calcmode="lin" valueType="num">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0-#ppt_w/2"/>
                                              </p:val>
                                            </p:tav>
                                            <p:tav tm="100000">
                                              <p:val>
                                                <p:strVal val="#ppt_x"/>
                                              </p:val>
                                            </p:tav>
                                          </p:tavLst>
                                        </p:anim>
                                        <p:anim calcmode="lin" valueType="num">
                                          <p:cBhvr additive="base">
                                            <p:cTn id="2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000" fill="hold"/>
                                            <p:tgtEl>
                                              <p:spTgt spid="10"/>
                                            </p:tgtEl>
                                            <p:attrNameLst>
                                              <p:attrName>ppt_x</p:attrName>
                                            </p:attrNameLst>
                                          </p:cBhvr>
                                          <p:tavLst>
                                            <p:tav tm="0">
                                              <p:val>
                                                <p:strVal val="0-#ppt_w/2"/>
                                              </p:val>
                                            </p:tav>
                                            <p:tav tm="100000">
                                              <p:val>
                                                <p:strVal val="#ppt_x"/>
                                              </p:val>
                                            </p:tav>
                                          </p:tavLst>
                                        </p:anim>
                                        <p:anim calcmode="lin" valueType="num">
                                          <p:cBhvr additive="base">
                                            <p:cTn id="3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1000" fill="hold"/>
                                            <p:tgtEl>
                                              <p:spTgt spid="12"/>
                                            </p:tgtEl>
                                            <p:attrNameLst>
                                              <p:attrName>ppt_x</p:attrName>
                                            </p:attrNameLst>
                                          </p:cBhvr>
                                          <p:tavLst>
                                            <p:tav tm="0">
                                              <p:val>
                                                <p:strVal val="0-#ppt_w/2"/>
                                              </p:val>
                                            </p:tav>
                                            <p:tav tm="100000">
                                              <p:val>
                                                <p:strVal val="#ppt_x"/>
                                              </p:val>
                                            </p:tav>
                                          </p:tavLst>
                                        </p:anim>
                                        <p:anim calcmode="lin" valueType="num">
                                          <p:cBhvr additive="base">
                                            <p:cTn id="37"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1000" fill="hold"/>
                                            <p:tgtEl>
                                              <p:spTgt spid="11"/>
                                            </p:tgtEl>
                                            <p:attrNameLst>
                                              <p:attrName>ppt_x</p:attrName>
                                            </p:attrNameLst>
                                          </p:cBhvr>
                                          <p:tavLst>
                                            <p:tav tm="0">
                                              <p:val>
                                                <p:strVal val="0-#ppt_w/2"/>
                                              </p:val>
                                            </p:tav>
                                            <p:tav tm="100000">
                                              <p:val>
                                                <p:strVal val="#ppt_x"/>
                                              </p:val>
                                            </p:tav>
                                          </p:tavLst>
                                        </p:anim>
                                        <p:anim calcmode="lin" valueType="num">
                                          <p:cBhvr additive="base">
                                            <p:cTn id="4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1000" fill="hold"/>
                                            <p:tgtEl>
                                              <p:spTgt spid="13"/>
                                            </p:tgtEl>
                                            <p:attrNameLst>
                                              <p:attrName>ppt_x</p:attrName>
                                            </p:attrNameLst>
                                          </p:cBhvr>
                                          <p:tavLst>
                                            <p:tav tm="0">
                                              <p:val>
                                                <p:strVal val="0-#ppt_w/2"/>
                                              </p:val>
                                            </p:tav>
                                            <p:tav tm="100000">
                                              <p:val>
                                                <p:strVal val="#ppt_x"/>
                                              </p:val>
                                            </p:tav>
                                          </p:tavLst>
                                        </p:anim>
                                        <p:anim calcmode="lin" valueType="num">
                                          <p:cBhvr additive="base">
                                            <p:cTn id="49"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P spid="11" grpId="0"/>
          <p:bldP spid="12" grpId="0"/>
          <p:bldP spid="13"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261078D4-DA42-4EBE-9FBA-77B7CF53BD93}"/>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FUNCIONES</a:t>
            </a:r>
          </a:p>
        </p:txBody>
      </p:sp>
      <p:sp>
        <p:nvSpPr>
          <p:cNvPr id="7" name="CuadroTexto 6">
            <a:extLst>
              <a:ext uri="{FF2B5EF4-FFF2-40B4-BE49-F238E27FC236}">
                <a16:creationId xmlns:a16="http://schemas.microsoft.com/office/drawing/2014/main" id="{94ADFBF2-41FA-4C22-99F5-D462E456C0B2}"/>
              </a:ext>
            </a:extLst>
          </p:cNvPr>
          <p:cNvSpPr txBox="1"/>
          <p:nvPr/>
        </p:nvSpPr>
        <p:spPr>
          <a:xfrm>
            <a:off x="1644486" y="1950041"/>
            <a:ext cx="1275178" cy="376063"/>
          </a:xfrm>
          <a:prstGeom prst="rect">
            <a:avLst/>
          </a:prstGeom>
          <a:noFill/>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SINTAXIS:</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26218D04-0A84-4E0C-BFFD-60A03FB8A034}"/>
              </a:ext>
            </a:extLst>
          </p:cNvPr>
          <p:cNvSpPr txBox="1"/>
          <p:nvPr/>
        </p:nvSpPr>
        <p:spPr>
          <a:xfrm>
            <a:off x="1644485" y="2573295"/>
            <a:ext cx="8614279" cy="1979132"/>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nombre_funcion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//Código a ejecutar</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&lt;/</a:t>
            </a:r>
            <a:r>
              <a:rPr lang="es-ES"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script</a:t>
            </a: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52349B95-C131-461B-A12E-377559FF26B9}"/>
              </a:ext>
            </a:extLst>
          </p:cNvPr>
          <p:cNvSpPr txBox="1"/>
          <p:nvPr/>
        </p:nvSpPr>
        <p:spPr>
          <a:xfrm>
            <a:off x="2090056" y="4552427"/>
            <a:ext cx="8168707" cy="1416093"/>
          </a:xfrm>
          <a:prstGeom prst="rect">
            <a:avLst/>
          </a:prstGeom>
          <a:noFill/>
        </p:spPr>
        <p:txBody>
          <a:bodyPr wrap="square">
            <a:spAutoFit/>
          </a:bodyPr>
          <a:lstStyle/>
          <a:p>
            <a:pPr>
              <a:lnSpc>
                <a:spcPts val="1425"/>
              </a:lnSpc>
              <a:spcAft>
                <a:spcPts val="800"/>
              </a:spcAft>
            </a:pP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&lt;/</a:t>
            </a:r>
            <a:r>
              <a:rPr lang="es-ES" dirty="0">
                <a:solidFill>
                  <a:srgbClr val="F92672"/>
                </a:solidFill>
                <a:latin typeface="Consolas" panose="020B0609020204030204" pitchFamily="49" charset="0"/>
                <a:ea typeface="Times New Roman" panose="02020603050405020304" pitchFamily="18" charset="0"/>
                <a:cs typeface="Times New Roman" panose="02020603050405020304" pitchFamily="18" charset="0"/>
              </a:rPr>
              <a:t>script</a:t>
            </a: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//En otro punto de la página HTML llamamos a la función</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ombre_funcion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dirty="0"/>
          </a:p>
        </p:txBody>
      </p:sp>
    </p:spTree>
    <p:extLst>
      <p:ext uri="{BB962C8B-B14F-4D97-AF65-F5344CB8AC3E}">
        <p14:creationId xmlns:p14="http://schemas.microsoft.com/office/powerpoint/2010/main" val="5109796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1496672" y="1989259"/>
            <a:ext cx="8145168" cy="646331"/>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En el &lt;head&gt;  o el &lt;</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body</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 de nuestra página WEB. Entre etiquetas </a:t>
            </a:r>
            <a:r>
              <a:rPr lang="es-E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&lt;script&gt;&lt;/script&gt;.</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8" name="CuadroTexto 7">
            <a:extLst>
              <a:ext uri="{FF2B5EF4-FFF2-40B4-BE49-F238E27FC236}">
                <a16:creationId xmlns:a16="http://schemas.microsoft.com/office/drawing/2014/main" id="{1863D800-FE8C-42A7-97C0-E81EAF87BF9B}"/>
              </a:ext>
            </a:extLst>
          </p:cNvPr>
          <p:cNvSpPr txBox="1"/>
          <p:nvPr/>
        </p:nvSpPr>
        <p:spPr>
          <a:xfrm>
            <a:off x="1496672" y="3853503"/>
            <a:ext cx="8614279" cy="369332"/>
          </a:xfrm>
          <a:prstGeom prst="rect">
            <a:avLst/>
          </a:prstGeom>
          <a:noFill/>
        </p:spPr>
        <p:txBody>
          <a:bodyPr wrap="square">
            <a:spAutoFit/>
          </a:bodyPr>
          <a:lstStyle/>
          <a:p>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En un archivo externo con extensión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js</a:t>
            </a: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que tendremos que adjuntar a nuestro HTML</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3B5C2022-4286-45B3-B02C-B2833E059E87}"/>
              </a:ext>
            </a:extLst>
          </p:cNvPr>
          <p:cNvSpPr txBox="1"/>
          <p:nvPr/>
        </p:nvSpPr>
        <p:spPr>
          <a:xfrm>
            <a:off x="1496672" y="5052122"/>
            <a:ext cx="4561840" cy="369332"/>
          </a:xfrm>
          <a:prstGeom prst="rect">
            <a:avLst/>
          </a:prstGeom>
          <a:noFill/>
        </p:spPr>
        <p:txBody>
          <a:bodyPr wrap="square">
            <a:spAutoFit/>
          </a:bodyPr>
          <a:lstStyle/>
          <a:p>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En una etiqueta en particular.</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5106D5E0-FFF8-400A-99F4-47B4E2BC194E}"/>
              </a:ext>
            </a:extLst>
          </p:cNvPr>
          <p:cNvSpPr txBox="1"/>
          <p:nvPr/>
        </p:nvSpPr>
        <p:spPr>
          <a:xfrm>
            <a:off x="2180019" y="2635590"/>
            <a:ext cx="6445821" cy="1200329"/>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"Ejemplo de script en el head"</a:t>
            </a:r>
            <a:r>
              <a:rPr lang="es-ES" b="0" dirty="0">
                <a:solidFill>
                  <a:srgbClr val="D4D4D4"/>
                </a:solidFill>
                <a:effectLst/>
                <a:latin typeface="Consolas" panose="020B0609020204030204" pitchFamily="49" charset="0"/>
              </a:rPr>
              <a:t>);</a:t>
            </a: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dirty="0">
                <a:solidFill>
                  <a:srgbClr val="00B0F0"/>
                </a:solidFill>
                <a:latin typeface="Calibri" panose="020F0502020204030204" pitchFamily="34" charset="0"/>
                <a:ea typeface="Calibri" panose="020F0502020204030204" pitchFamily="34" charset="0"/>
                <a:cs typeface="Times New Roman" panose="02020603050405020304" pitchFamily="18" charset="0"/>
              </a:rPr>
              <a:t>	</a:t>
            </a:r>
          </a:p>
        </p:txBody>
      </p:sp>
      <p:sp>
        <p:nvSpPr>
          <p:cNvPr id="12" name="CuadroTexto 11">
            <a:extLst>
              <a:ext uri="{FF2B5EF4-FFF2-40B4-BE49-F238E27FC236}">
                <a16:creationId xmlns:a16="http://schemas.microsoft.com/office/drawing/2014/main" id="{91DF2D81-0ED7-414D-9722-A36CD63FE295}"/>
              </a:ext>
            </a:extLst>
          </p:cNvPr>
          <p:cNvSpPr txBox="1"/>
          <p:nvPr/>
        </p:nvSpPr>
        <p:spPr>
          <a:xfrm>
            <a:off x="2180019" y="5604410"/>
            <a:ext cx="8786648" cy="646331"/>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onClick</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CDCAA"/>
                </a:solidFill>
                <a:effectLst/>
                <a:latin typeface="Consolas" panose="020B0609020204030204" pitchFamily="49" charset="0"/>
              </a:rPr>
              <a:t>alert</a:t>
            </a:r>
            <a:r>
              <a:rPr lang="es-ES" b="0" dirty="0">
                <a:solidFill>
                  <a:srgbClr val="CE9178"/>
                </a:solidFill>
                <a:effectLst/>
                <a:latin typeface="Consolas" panose="020B0609020204030204" pitchFamily="49" charset="0"/>
              </a:rPr>
              <a:t>('Hola mundo');"</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Página de prueba </a:t>
            </a:r>
            <a:r>
              <a:rPr lang="es-ES" b="0" dirty="0" err="1">
                <a:solidFill>
                  <a:srgbClr val="D4D4D4"/>
                </a:solidFill>
                <a:effectLst/>
                <a:latin typeface="Consolas" panose="020B0609020204030204" pitchFamily="49" charset="0"/>
              </a:rPr>
              <a:t>Javascript</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dirty="0">
                <a:solidFill>
                  <a:srgbClr val="00B0F0"/>
                </a:solidFill>
                <a:latin typeface="Calibri" panose="020F0502020204030204" pitchFamily="34" charset="0"/>
                <a:ea typeface="Calibri" panose="020F0502020204030204" pitchFamily="34" charset="0"/>
                <a:cs typeface="Times New Roman" panose="02020603050405020304" pitchFamily="18" charset="0"/>
              </a:rPr>
              <a:t>	</a:t>
            </a:r>
          </a:p>
        </p:txBody>
      </p:sp>
      <p:sp>
        <p:nvSpPr>
          <p:cNvPr id="13" name="CuadroTexto 12">
            <a:extLst>
              <a:ext uri="{FF2B5EF4-FFF2-40B4-BE49-F238E27FC236}">
                <a16:creationId xmlns:a16="http://schemas.microsoft.com/office/drawing/2014/main" id="{B315DC4C-2125-4F3C-9934-EAB8D9F8E58D}"/>
              </a:ext>
            </a:extLst>
          </p:cNvPr>
          <p:cNvSpPr txBox="1"/>
          <p:nvPr/>
        </p:nvSpPr>
        <p:spPr>
          <a:xfrm>
            <a:off x="2180019" y="4352603"/>
            <a:ext cx="5175821" cy="369333"/>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src</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miJavascript.js</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15" name="Rectángulo: esquinas redondeadas 14">
            <a:extLst>
              <a:ext uri="{FF2B5EF4-FFF2-40B4-BE49-F238E27FC236}">
                <a16:creationId xmlns:a16="http://schemas.microsoft.com/office/drawing/2014/main" id="{0A48FBA7-C753-4861-AE29-B8655157D97D}"/>
              </a:ext>
            </a:extLst>
          </p:cNvPr>
          <p:cNvSpPr/>
          <p:nvPr/>
        </p:nvSpPr>
        <p:spPr>
          <a:xfrm>
            <a:off x="521102" y="529897"/>
            <a:ext cx="6052241" cy="883407"/>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DONDE VA EL CÓDIGO JAVASCRIPT?</a:t>
            </a:r>
          </a:p>
        </p:txBody>
      </p:sp>
    </p:spTree>
    <p:extLst>
      <p:ext uri="{BB962C8B-B14F-4D97-AF65-F5344CB8AC3E}">
        <p14:creationId xmlns:p14="http://schemas.microsoft.com/office/powerpoint/2010/main" val="393905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accel="49000" decel="4900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1000" fill="hold"/>
                                        <p:tgtEl>
                                          <p:spTgt spid="9"/>
                                        </p:tgtEl>
                                        <p:attrNameLst>
                                          <p:attrName>ppt_x</p:attrName>
                                        </p:attrNameLst>
                                      </p:cBhvr>
                                      <p:tavLst>
                                        <p:tav tm="0">
                                          <p:val>
                                            <p:strVal val="0-#ppt_w/2"/>
                                          </p:val>
                                        </p:tav>
                                        <p:tav tm="100000">
                                          <p:val>
                                            <p:strVal val="#ppt_x"/>
                                          </p:val>
                                        </p:tav>
                                      </p:tavLst>
                                    </p:anim>
                                    <p:anim calcmode="lin" valueType="num">
                                      <p:cBhvr additive="base">
                                        <p:cTn id="3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261078D4-DA42-4EBE-9FBA-77B7CF53BD93}"/>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FUNCIONES CON PARÁMETROS</a:t>
            </a:r>
          </a:p>
        </p:txBody>
      </p:sp>
      <p:sp>
        <p:nvSpPr>
          <p:cNvPr id="7" name="CuadroTexto 6">
            <a:extLst>
              <a:ext uri="{FF2B5EF4-FFF2-40B4-BE49-F238E27FC236}">
                <a16:creationId xmlns:a16="http://schemas.microsoft.com/office/drawing/2014/main" id="{94ADFBF2-41FA-4C22-99F5-D462E456C0B2}"/>
              </a:ext>
            </a:extLst>
          </p:cNvPr>
          <p:cNvSpPr txBox="1"/>
          <p:nvPr/>
        </p:nvSpPr>
        <p:spPr>
          <a:xfrm>
            <a:off x="1644486" y="1950041"/>
            <a:ext cx="1275178" cy="376063"/>
          </a:xfrm>
          <a:prstGeom prst="rect">
            <a:avLst/>
          </a:prstGeom>
          <a:noFill/>
          <a:effectLst/>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SINTAXIS:</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26218D04-0A84-4E0C-BFFD-60A03FB8A034}"/>
              </a:ext>
            </a:extLst>
          </p:cNvPr>
          <p:cNvSpPr txBox="1"/>
          <p:nvPr/>
        </p:nvSpPr>
        <p:spPr>
          <a:xfrm>
            <a:off x="1644485" y="2573295"/>
            <a:ext cx="8614279" cy="1980350"/>
          </a:xfrm>
          <a:prstGeom prst="rect">
            <a:avLst/>
          </a:prstGeom>
          <a:noFill/>
        </p:spPr>
        <p:txBody>
          <a:bodyPr wrap="square">
            <a:spAutoFit/>
          </a:bodyPr>
          <a:lstStyle/>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suma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num1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num2</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resultado</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num1</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num2;</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E00C3937-6700-4F33-8885-4303B0A2D2C3}"/>
              </a:ext>
            </a:extLst>
          </p:cNvPr>
          <p:cNvSpPr txBox="1"/>
          <p:nvPr/>
        </p:nvSpPr>
        <p:spPr>
          <a:xfrm>
            <a:off x="1644485" y="4553645"/>
            <a:ext cx="8980714" cy="1416093"/>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//En otro punto de la página HTML llamamos a la función</a:t>
            </a:r>
          </a:p>
          <a:p>
            <a:pPr>
              <a:lnSpc>
                <a:spcPts val="1425"/>
              </a:lnSpc>
              <a:spcAft>
                <a:spcPts val="800"/>
              </a:spcAft>
            </a:pPr>
            <a:r>
              <a:rPr lang="es-ES" dirty="0">
                <a:solidFill>
                  <a:srgbClr val="F8F8F2"/>
                </a:solidFill>
                <a:latin typeface="Consolas" panose="020B0609020204030204" pitchFamily="49" charset="0"/>
                <a:ea typeface="Times New Roman" panose="02020603050405020304" pitchFamily="18" charset="0"/>
                <a:cs typeface="Times New Roman" panose="02020603050405020304" pitchFamily="18" charset="0"/>
              </a:rPr>
              <a:t>    </a:t>
            </a: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s</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uma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3</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7</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99048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6"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8"/>
            <a:ext cx="2869983" cy="1213036"/>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err="1">
                <a:solidFill>
                  <a:schemeClr val="bg1"/>
                </a:solidFill>
              </a:rPr>
              <a:t>RETURN</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984637" y="1842798"/>
            <a:ext cx="8813992" cy="1173463"/>
          </a:xfrm>
          <a:prstGeom prst="rect">
            <a:avLst/>
          </a:prstGeom>
          <a:noFill/>
        </p:spPr>
        <p:txBody>
          <a:bodyPr wrap="square">
            <a:spAutoFit/>
          </a:bodyPr>
          <a:lstStyle/>
          <a:p>
            <a:pPr>
              <a:lnSpc>
                <a:spcPct val="107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Normalmente se usan funciones para realizar acciones que devolverán un valor. </a:t>
            </a:r>
          </a:p>
          <a:p>
            <a:pPr>
              <a:lnSpc>
                <a:spcPct val="107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Eso se hace con la cláusula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return</a:t>
            </a: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Cuando JavaScript llega a una declaración </a:t>
            </a:r>
            <a:r>
              <a:rPr lang="es-E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return</a:t>
            </a:r>
            <a:r>
              <a:rPr lang="es-ES" dirty="0">
                <a:solidFill>
                  <a:schemeClr val="bg1"/>
                </a:solidFill>
                <a:latin typeface="Calibri" panose="020F0502020204030204" pitchFamily="34" charset="0"/>
                <a:ea typeface="Calibri" panose="020F0502020204030204" pitchFamily="34" charset="0"/>
                <a:cs typeface="Times New Roman" panose="02020603050405020304" pitchFamily="18" charset="0"/>
              </a:rPr>
              <a:t>, la función dejará de ejecutarse.</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B93DEE37-DAB5-424F-8B23-643D40F55952}"/>
              </a:ext>
            </a:extLst>
          </p:cNvPr>
          <p:cNvSpPr txBox="1"/>
          <p:nvPr/>
        </p:nvSpPr>
        <p:spPr>
          <a:xfrm>
            <a:off x="1984637" y="3554496"/>
            <a:ext cx="8686800" cy="2031325"/>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a:solidFill>
                  <a:srgbClr val="DCDCAA"/>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resultado</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//En otro punto de la página HTML llamamos a la función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write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2939018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2"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261078D4-DA42-4EBE-9FBA-77B7CF53BD93}"/>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FUNCIONES CON EVENTOS</a:t>
            </a:r>
          </a:p>
        </p:txBody>
      </p:sp>
      <p:sp>
        <p:nvSpPr>
          <p:cNvPr id="7" name="CuadroTexto 6">
            <a:extLst>
              <a:ext uri="{FF2B5EF4-FFF2-40B4-BE49-F238E27FC236}">
                <a16:creationId xmlns:a16="http://schemas.microsoft.com/office/drawing/2014/main" id="{94ADFBF2-41FA-4C22-99F5-D462E456C0B2}"/>
              </a:ext>
            </a:extLst>
          </p:cNvPr>
          <p:cNvSpPr txBox="1"/>
          <p:nvPr/>
        </p:nvSpPr>
        <p:spPr>
          <a:xfrm>
            <a:off x="1644485" y="2298383"/>
            <a:ext cx="6672200" cy="373500"/>
          </a:xfrm>
          <a:prstGeom prst="rect">
            <a:avLst/>
          </a:prstGeom>
          <a:noFill/>
          <a:effectLst/>
        </p:spPr>
        <p:txBody>
          <a:bodyPr wrap="square">
            <a:spAutoFit/>
          </a:bodyPr>
          <a:lstStyle/>
          <a:p>
            <a:pPr>
              <a:lnSpc>
                <a:spcPct val="106000"/>
              </a:lnSpc>
              <a:spcAft>
                <a:spcPts val="800"/>
              </a:spcAft>
            </a:pPr>
            <a:r>
              <a:rPr lang="es-ES" sz="1800" dirty="0">
                <a:solidFill>
                  <a:schemeClr val="bg1"/>
                </a:solidFill>
                <a:effectLst/>
                <a:ea typeface="Calibri" panose="020F0502020204030204" pitchFamily="34" charset="0"/>
                <a:cs typeface="Times New Roman" panose="02020603050405020304" pitchFamily="18" charset="0"/>
              </a:rPr>
              <a:t>Se ejecutan cuando se produce un evento determinado:</a:t>
            </a:r>
            <a:endParaRPr lang="es-ES" sz="1800" u="sng" dirty="0">
              <a:solidFill>
                <a:schemeClr val="bg1"/>
              </a:solidFill>
              <a:effectLst/>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2EBE3DC0-17FE-46CD-A142-4C15ADB1CC0C}"/>
              </a:ext>
            </a:extLst>
          </p:cNvPr>
          <p:cNvSpPr txBox="1"/>
          <p:nvPr/>
        </p:nvSpPr>
        <p:spPr>
          <a:xfrm>
            <a:off x="1644485" y="3262788"/>
            <a:ext cx="9230343" cy="923330"/>
          </a:xfrm>
          <a:prstGeom prst="rect">
            <a:avLst/>
          </a:prstGeom>
          <a:noFill/>
        </p:spPr>
        <p:txBody>
          <a:bodyPr wrap="square">
            <a:spAutoFit/>
          </a:bodyPr>
          <a:lstStyle/>
          <a:p>
            <a:r>
              <a:rPr lang="es-ES" dirty="0">
                <a:solidFill>
                  <a:srgbClr val="00B0F0"/>
                </a:solidFill>
              </a:rPr>
              <a:t>https://</a:t>
            </a:r>
            <a:r>
              <a:rPr lang="es-ES" dirty="0" err="1">
                <a:solidFill>
                  <a:srgbClr val="00B0F0"/>
                </a:solidFill>
              </a:rPr>
              <a:t>www.aprenderaprogramar.com</a:t>
            </a:r>
            <a:r>
              <a:rPr lang="es-ES" dirty="0">
                <a:solidFill>
                  <a:srgbClr val="00B0F0"/>
                </a:solidFill>
              </a:rPr>
              <a:t>/</a:t>
            </a:r>
            <a:r>
              <a:rPr lang="es-ES" dirty="0" err="1">
                <a:solidFill>
                  <a:srgbClr val="00B0F0"/>
                </a:solidFill>
              </a:rPr>
              <a:t>index.php?option</a:t>
            </a:r>
            <a:r>
              <a:rPr lang="es-ES" dirty="0">
                <a:solidFill>
                  <a:srgbClr val="00B0F0"/>
                </a:solidFill>
              </a:rPr>
              <a:t>=</a:t>
            </a:r>
            <a:r>
              <a:rPr lang="es-ES" dirty="0" err="1">
                <a:solidFill>
                  <a:srgbClr val="00B0F0"/>
                </a:solidFill>
              </a:rPr>
              <a:t>com_content&amp;view</a:t>
            </a:r>
            <a:r>
              <a:rPr lang="es-ES" dirty="0">
                <a:solidFill>
                  <a:srgbClr val="00B0F0"/>
                </a:solidFill>
              </a:rPr>
              <a:t>=</a:t>
            </a:r>
            <a:r>
              <a:rPr lang="es-ES" dirty="0" err="1">
                <a:solidFill>
                  <a:srgbClr val="00B0F0"/>
                </a:solidFill>
              </a:rPr>
              <a:t>article&amp;id</a:t>
            </a:r>
            <a:r>
              <a:rPr lang="es-ES" dirty="0">
                <a:solidFill>
                  <a:srgbClr val="00B0F0"/>
                </a:solidFill>
              </a:rPr>
              <a:t>=842:lista-de-eventos-javascript-on-click-dblclick-mouseover-mouseout-change-submit-keypress-cu01159e&amp;catid=</a:t>
            </a:r>
            <a:r>
              <a:rPr lang="es-ES" dirty="0" err="1">
                <a:solidFill>
                  <a:srgbClr val="00B0F0"/>
                </a:solidFill>
              </a:rPr>
              <a:t>78&amp;Itemid</a:t>
            </a:r>
            <a:r>
              <a:rPr lang="es-ES" dirty="0">
                <a:solidFill>
                  <a:srgbClr val="00B0F0"/>
                </a:solidFill>
              </a:rPr>
              <a:t>=206</a:t>
            </a:r>
          </a:p>
        </p:txBody>
      </p:sp>
    </p:spTree>
    <p:extLst>
      <p:ext uri="{BB962C8B-B14F-4D97-AF65-F5344CB8AC3E}">
        <p14:creationId xmlns:p14="http://schemas.microsoft.com/office/powerpoint/2010/main" val="190732570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9"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PARÁMETROS </a:t>
            </a:r>
            <a:r>
              <a:rPr lang="es-ES" sz="2400" b="1" dirty="0" err="1">
                <a:solidFill>
                  <a:schemeClr val="bg1"/>
                </a:solidFill>
              </a:rPr>
              <a:t>REST</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333500" y="1947019"/>
            <a:ext cx="10031185" cy="671915"/>
          </a:xfrm>
          <a:prstGeom prst="rect">
            <a:avLst/>
          </a:prstGeom>
          <a:noFill/>
        </p:spPr>
        <p:txBody>
          <a:bodyPr wrap="square">
            <a:spAutoFit/>
          </a:bodyPr>
          <a:lstStyle/>
          <a:p>
            <a:pPr>
              <a:lnSpc>
                <a:spcPct val="107000"/>
              </a:lnSpc>
              <a:spcAft>
                <a:spcPts val="800"/>
              </a:spcAft>
            </a:pPr>
            <a:r>
              <a:rPr lang="es-ES" dirty="0">
                <a:solidFill>
                  <a:schemeClr val="bg1"/>
                </a:solidFill>
              </a:rPr>
              <a:t>Cuando no sé con exactitud el número de parámetros que le pueden llegar a mi función, pondré tres puntos para hacer referencia al resto de posibles parámetros. </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631AA738-9312-4792-BAD3-95E0E7557E0A}"/>
              </a:ext>
            </a:extLst>
          </p:cNvPr>
          <p:cNvSpPr txBox="1"/>
          <p:nvPr/>
        </p:nvSpPr>
        <p:spPr>
          <a:xfrm>
            <a:off x="1333499" y="2747681"/>
            <a:ext cx="10031185" cy="375552"/>
          </a:xfrm>
          <a:prstGeom prst="rect">
            <a:avLst/>
          </a:prstGeom>
          <a:noFill/>
        </p:spPr>
        <p:txBody>
          <a:bodyPr wrap="square">
            <a:spAutoFit/>
          </a:bodyPr>
          <a:lstStyle/>
          <a:p>
            <a:pPr>
              <a:lnSpc>
                <a:spcPct val="107000"/>
              </a:lnSpc>
              <a:spcAft>
                <a:spcPts val="800"/>
              </a:spcAft>
            </a:pPr>
            <a:r>
              <a:rPr lang="es-ES" dirty="0">
                <a:solidFill>
                  <a:schemeClr val="bg1"/>
                </a:solidFill>
              </a:rPr>
              <a:t>Dichos parámetros se meterán en un </a:t>
            </a:r>
            <a:r>
              <a:rPr lang="es-ES" b="1" dirty="0">
                <a:solidFill>
                  <a:schemeClr val="bg1"/>
                </a:solidFill>
              </a:rPr>
              <a:t>array</a:t>
            </a:r>
            <a:r>
              <a:rPr lang="es-ES" dirty="0">
                <a:solidFill>
                  <a:schemeClr val="bg1"/>
                </a:solidFill>
              </a:rPr>
              <a:t> con el nombre de mi parámetro.</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B5D656AA-3050-4C14-A96C-82651D4FE759}"/>
              </a:ext>
            </a:extLst>
          </p:cNvPr>
          <p:cNvSpPr txBox="1"/>
          <p:nvPr/>
        </p:nvSpPr>
        <p:spPr>
          <a:xfrm>
            <a:off x="2797629" y="3418114"/>
            <a:ext cx="6096000" cy="2308324"/>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numeros</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otros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write</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"&lt;</a:t>
            </a:r>
            <a:r>
              <a:rPr lang="es-ES" b="0" dirty="0" err="1">
                <a:solidFill>
                  <a:srgbClr val="CE9178"/>
                </a:solidFill>
                <a:effectLst/>
                <a:latin typeface="Consolas" panose="020B0609020204030204" pitchFamily="49" charset="0"/>
              </a:rPr>
              <a:t>br</a:t>
            </a:r>
            <a:r>
              <a:rPr lang="es-ES" b="0" dirty="0">
                <a:solidFill>
                  <a:srgbClr val="CE9178"/>
                </a:solidFill>
                <a:effectLst/>
                <a:latin typeface="Consolas" panose="020B0609020204030204" pitchFamily="49" charset="0"/>
              </a:rPr>
              <a:t>&gt;"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write</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otros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numeros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54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332</a:t>
            </a:r>
            <a:r>
              <a:rPr lang="es-ES" b="0" dirty="0">
                <a:solidFill>
                  <a:srgbClr val="D4D4D4"/>
                </a:solidFill>
                <a:effectLst/>
                <a:latin typeface="Consolas" panose="020B0609020204030204" pitchFamily="49" charset="0"/>
              </a:rPr>
              <a:t>);</a:t>
            </a: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14" name="CuadroTexto 13">
            <a:extLst>
              <a:ext uri="{FF2B5EF4-FFF2-40B4-BE49-F238E27FC236}">
                <a16:creationId xmlns:a16="http://schemas.microsoft.com/office/drawing/2014/main" id="{8A52D372-A24B-4258-A7DB-C6AAFD4E86C3}"/>
              </a:ext>
            </a:extLst>
          </p:cNvPr>
          <p:cNvSpPr txBox="1"/>
          <p:nvPr/>
        </p:nvSpPr>
        <p:spPr>
          <a:xfrm>
            <a:off x="1333501" y="6040242"/>
            <a:ext cx="6096000" cy="369332"/>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este ejemplo </a:t>
            </a:r>
            <a:r>
              <a:rPr lang="es-E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otros </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vale</a:t>
            </a: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4,54,332</a:t>
            </a:r>
            <a:endParaRPr lang="es-ES" dirty="0"/>
          </a:p>
        </p:txBody>
      </p:sp>
    </p:spTree>
    <p:extLst>
      <p:ext uri="{BB962C8B-B14F-4D97-AF65-F5344CB8AC3E}">
        <p14:creationId xmlns:p14="http://schemas.microsoft.com/office/powerpoint/2010/main" val="6199392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14:bounceEnd="25000">
                                          <p:cBhvr additive="base">
                                            <p:cTn id="18" dur="10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14:presetBounceEnd="25000">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14:bounceEnd="25000">
                                          <p:cBhvr additive="base">
                                            <p:cTn id="29" dur="1000" fill="hold"/>
                                            <p:tgtEl>
                                              <p:spTgt spid="14"/>
                                            </p:tgtEl>
                                            <p:attrNameLst>
                                              <p:attrName>ppt_x</p:attrName>
                                            </p:attrNameLst>
                                          </p:cBhvr>
                                          <p:tavLst>
                                            <p:tav tm="0">
                                              <p:val>
                                                <p:strVal val="0-#ppt_w/2"/>
                                              </p:val>
                                            </p:tav>
                                            <p:tav tm="100000">
                                              <p:val>
                                                <p:strVal val="#ppt_x"/>
                                              </p:val>
                                            </p:tav>
                                          </p:tavLst>
                                        </p:anim>
                                        <p:anim calcmode="lin" valueType="num" p14:bounceEnd="25000">
                                          <p:cBhvr additive="base">
                                            <p:cTn id="3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10"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0-#ppt_w/2"/>
                                              </p:val>
                                            </p:tav>
                                            <p:tav tm="100000">
                                              <p:val>
                                                <p:strVal val="#ppt_x"/>
                                              </p:val>
                                            </p:tav>
                                          </p:tavLst>
                                        </p:anim>
                                        <p:anim calcmode="lin" valueType="num">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1000" fill="hold"/>
                                            <p:tgtEl>
                                              <p:spTgt spid="14"/>
                                            </p:tgtEl>
                                            <p:attrNameLst>
                                              <p:attrName>ppt_x</p:attrName>
                                            </p:attrNameLst>
                                          </p:cBhvr>
                                          <p:tavLst>
                                            <p:tav tm="0">
                                              <p:val>
                                                <p:strVal val="0-#ppt_w/2"/>
                                              </p:val>
                                            </p:tav>
                                            <p:tav tm="100000">
                                              <p:val>
                                                <p:strVal val="#ppt_x"/>
                                              </p:val>
                                            </p:tav>
                                          </p:tavLst>
                                        </p:anim>
                                        <p:anim calcmode="lin" valueType="num">
                                          <p:cBhvr additive="base">
                                            <p:cTn id="3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10" grpId="0"/>
          <p:bldP spid="14"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FUNCIONES ANÓNIMAS</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652336" y="1870375"/>
            <a:ext cx="9561095" cy="646331"/>
          </a:xfrm>
          <a:prstGeom prst="rect">
            <a:avLst/>
          </a:prstGeom>
          <a:noFill/>
        </p:spPr>
        <p:txBody>
          <a:bodyPr wrap="square">
            <a:spAutoFit/>
          </a:bodyPr>
          <a:lstStyle/>
          <a:p>
            <a:r>
              <a:rPr lang="es-ES" dirty="0">
                <a:solidFill>
                  <a:schemeClr val="bg1"/>
                </a:solidFill>
              </a:rPr>
              <a:t>Las funciones anónimas son aquellas que no tienen nombre y yo las puedo guardar dentro de una variable.</a:t>
            </a:r>
          </a:p>
        </p:txBody>
      </p:sp>
      <p:sp>
        <p:nvSpPr>
          <p:cNvPr id="6" name="CuadroTexto 5">
            <a:extLst>
              <a:ext uri="{FF2B5EF4-FFF2-40B4-BE49-F238E27FC236}">
                <a16:creationId xmlns:a16="http://schemas.microsoft.com/office/drawing/2014/main" id="{BA7458C4-65A2-4CBA-BF64-156DE3CBB025}"/>
              </a:ext>
            </a:extLst>
          </p:cNvPr>
          <p:cNvSpPr txBox="1"/>
          <p:nvPr/>
        </p:nvSpPr>
        <p:spPr>
          <a:xfrm>
            <a:off x="2394059" y="2690336"/>
            <a:ext cx="6096000" cy="1477328"/>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miFuncion</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"El nombre es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&lt;/</a:t>
            </a:r>
            <a:r>
              <a:rPr lang="es-ES" b="0" dirty="0">
                <a:solidFill>
                  <a:srgbClr val="9CDCFE"/>
                </a:solidFill>
                <a:effectLst/>
                <a:latin typeface="Consolas" panose="020B0609020204030204" pitchFamily="49" charset="0"/>
              </a:rPr>
              <a:t>script</a:t>
            </a:r>
            <a:r>
              <a:rPr lang="es-ES" b="0" dirty="0">
                <a:solidFill>
                  <a:srgbClr val="D4D4D4"/>
                </a:solidFill>
                <a:effectLst/>
                <a:latin typeface="Consolas" panose="020B0609020204030204" pitchFamily="49" charset="0"/>
              </a:rPr>
              <a:t>&gt;</a:t>
            </a:r>
          </a:p>
        </p:txBody>
      </p:sp>
      <p:sp>
        <p:nvSpPr>
          <p:cNvPr id="9" name="CuadroTexto 8">
            <a:extLst>
              <a:ext uri="{FF2B5EF4-FFF2-40B4-BE49-F238E27FC236}">
                <a16:creationId xmlns:a16="http://schemas.microsoft.com/office/drawing/2014/main" id="{E573D47D-E420-451F-A8D8-33A19F9E591B}"/>
              </a:ext>
            </a:extLst>
          </p:cNvPr>
          <p:cNvSpPr txBox="1"/>
          <p:nvPr/>
        </p:nvSpPr>
        <p:spPr>
          <a:xfrm>
            <a:off x="1652336" y="4601740"/>
            <a:ext cx="2418921" cy="369332"/>
          </a:xfrm>
          <a:prstGeom prst="rect">
            <a:avLst/>
          </a:prstGeom>
          <a:noFill/>
        </p:spPr>
        <p:txBody>
          <a:bodyPr wrap="square">
            <a:spAutoFit/>
          </a:bodyPr>
          <a:lstStyle/>
          <a:p>
            <a:r>
              <a:rPr lang="es-ES" dirty="0">
                <a:solidFill>
                  <a:schemeClr val="bg1"/>
                </a:solidFill>
              </a:rPr>
              <a:t>Llamada a la función:</a:t>
            </a:r>
          </a:p>
        </p:txBody>
      </p:sp>
      <p:sp>
        <p:nvSpPr>
          <p:cNvPr id="10" name="CuadroTexto 9">
            <a:extLst>
              <a:ext uri="{FF2B5EF4-FFF2-40B4-BE49-F238E27FC236}">
                <a16:creationId xmlns:a16="http://schemas.microsoft.com/office/drawing/2014/main" id="{A8882C91-455E-40EB-8895-9BAF8637645D}"/>
              </a:ext>
            </a:extLst>
          </p:cNvPr>
          <p:cNvSpPr txBox="1"/>
          <p:nvPr/>
        </p:nvSpPr>
        <p:spPr>
          <a:xfrm>
            <a:off x="2394059" y="5313430"/>
            <a:ext cx="6096000" cy="923330"/>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alert</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miFuncion</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"Angel"</a:t>
            </a:r>
            <a:r>
              <a:rPr lang="es-ES" b="0" dirty="0">
                <a:solidFill>
                  <a:srgbClr val="D4D4D4"/>
                </a:solidFill>
                <a:effectLst/>
                <a:latin typeface="Consolas" panose="020B0609020204030204" pitchFamily="49" charset="0"/>
              </a:rPr>
              <a:t>));  </a:t>
            </a: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55675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25000">
                                          <p:cBhvr additive="base">
                                            <p:cTn id="23"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6"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0-#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6" grpId="0"/>
          <p:bldP spid="9" grpId="0"/>
          <p:bldP spid="10"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CALLBACKS</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652336" y="1870375"/>
            <a:ext cx="9561095" cy="1154162"/>
          </a:xfrm>
          <a:prstGeom prst="rect">
            <a:avLst/>
          </a:prstGeom>
          <a:noFill/>
        </p:spPr>
        <p:txBody>
          <a:bodyPr wrap="square">
            <a:spAutoFit/>
          </a:bodyPr>
          <a:lstStyle/>
          <a:p>
            <a:pPr>
              <a:spcAft>
                <a:spcPts val="1800"/>
              </a:spcAft>
            </a:pPr>
            <a:r>
              <a:rPr lang="es-ES" sz="1800" spc="-5" dirty="0">
                <a:solidFill>
                  <a:schemeClr val="bg1"/>
                </a:solidFill>
                <a:effectLst/>
                <a:latin typeface="Arial" panose="020B0604020202020204" pitchFamily="34" charset="0"/>
                <a:ea typeface="Times New Roman" panose="02020603050405020304" pitchFamily="18" charset="0"/>
              </a:rPr>
              <a:t>Una función de </a:t>
            </a:r>
            <a:r>
              <a:rPr lang="es-ES" sz="1800" spc="-5" dirty="0" err="1">
                <a:solidFill>
                  <a:schemeClr val="bg1"/>
                </a:solidFill>
                <a:effectLst/>
                <a:latin typeface="Arial" panose="020B0604020202020204" pitchFamily="34" charset="0"/>
                <a:ea typeface="Times New Roman" panose="02020603050405020304" pitchFamily="18" charset="0"/>
              </a:rPr>
              <a:t>callback</a:t>
            </a:r>
            <a:r>
              <a:rPr lang="es-ES" sz="1800" spc="-5" dirty="0">
                <a:solidFill>
                  <a:schemeClr val="bg1"/>
                </a:solidFill>
                <a:effectLst/>
                <a:latin typeface="Arial" panose="020B0604020202020204" pitchFamily="34" charset="0"/>
                <a:ea typeface="Times New Roman" panose="02020603050405020304" pitchFamily="18" charset="0"/>
              </a:rPr>
              <a:t> es una función que se pasa a otra función como un argumento, que luego se invoca dentro de la función externa para completar algún tipo de rutina o acción.</a:t>
            </a:r>
            <a:endParaRPr lang="es-ES" sz="1800" dirty="0">
              <a:solidFill>
                <a:schemeClr val="bg1"/>
              </a:solidFill>
              <a:effectLst/>
              <a:latin typeface="Times New Roman" panose="02020603050405020304" pitchFamily="18" charset="0"/>
              <a:ea typeface="Times New Roman" panose="02020603050405020304" pitchFamily="18" charset="0"/>
            </a:endParaRPr>
          </a:p>
          <a:p>
            <a:pPr>
              <a:spcAft>
                <a:spcPts val="1800"/>
              </a:spcAft>
            </a:pPr>
            <a:r>
              <a:rPr lang="es-ES" sz="1800" spc="-5" dirty="0">
                <a:solidFill>
                  <a:schemeClr val="bg1"/>
                </a:solidFill>
                <a:effectLst/>
                <a:latin typeface="Arial" panose="020B0604020202020204" pitchFamily="34" charset="0"/>
                <a:ea typeface="Times New Roman" panose="02020603050405020304" pitchFamily="18" charset="0"/>
              </a:rPr>
              <a:t>Es decir, es una función anónima que se la pasa como parámetro a otra función.</a:t>
            </a:r>
            <a:endParaRPr lang="es-ES" sz="1800" dirty="0">
              <a:solidFill>
                <a:schemeClr val="bg1"/>
              </a:solidFill>
              <a:effectLst/>
              <a:latin typeface="Times New Roman" panose="02020603050405020304" pitchFamily="18" charset="0"/>
              <a:ea typeface="Times New Roman" panose="02020603050405020304" pitchFamily="18" charset="0"/>
            </a:endParaRPr>
          </a:p>
        </p:txBody>
      </p:sp>
      <p:sp>
        <p:nvSpPr>
          <p:cNvPr id="8" name="CuadroTexto 7">
            <a:extLst>
              <a:ext uri="{FF2B5EF4-FFF2-40B4-BE49-F238E27FC236}">
                <a16:creationId xmlns:a16="http://schemas.microsoft.com/office/drawing/2014/main" id="{D4ADEDB1-BFA8-436A-983F-B59812DE7ADB}"/>
              </a:ext>
            </a:extLst>
          </p:cNvPr>
          <p:cNvSpPr txBox="1"/>
          <p:nvPr/>
        </p:nvSpPr>
        <p:spPr>
          <a:xfrm>
            <a:off x="2213809" y="3299938"/>
            <a:ext cx="8438148" cy="28267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saludar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nombre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'Hola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procesarEntradaUsuario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err="1">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callback</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prompt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'Por favor ingresa tu nombre.'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callback</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procesarEntradaUsuario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(saludar);</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9727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FUNCIONES FLECHA</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12E0FEC6-3D7B-4E03-8FC3-DD173D63152E}"/>
              </a:ext>
            </a:extLst>
          </p:cNvPr>
          <p:cNvSpPr txBox="1"/>
          <p:nvPr/>
        </p:nvSpPr>
        <p:spPr>
          <a:xfrm>
            <a:off x="1652336" y="1870375"/>
            <a:ext cx="9561095" cy="1070871"/>
          </a:xfrm>
          <a:prstGeom prst="rect">
            <a:avLst/>
          </a:prstGeom>
          <a:noFill/>
        </p:spPr>
        <p:txBody>
          <a:bodyPr wrap="square">
            <a:spAutoFit/>
          </a:bodyPr>
          <a:lstStyle/>
          <a:p>
            <a:pPr>
              <a:lnSpc>
                <a:spcPct val="107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Las funciones de flecha son una manera de definir funciones de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callback</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 una manera mucho más clara y limpia. Simplemente sustituyendo la palabra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function</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por una flecha. </a:t>
            </a:r>
          </a:p>
          <a:p>
            <a:pPr>
              <a:lnSpc>
                <a:spcPct val="107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 lleva un parámetro no hace falta poner los paréntesis, si lleva dos ya sí.</a:t>
            </a:r>
          </a:p>
        </p:txBody>
      </p:sp>
      <p:sp>
        <p:nvSpPr>
          <p:cNvPr id="8" name="CuadroTexto 7">
            <a:extLst>
              <a:ext uri="{FF2B5EF4-FFF2-40B4-BE49-F238E27FC236}">
                <a16:creationId xmlns:a16="http://schemas.microsoft.com/office/drawing/2014/main" id="{D4ADEDB1-BFA8-436A-983F-B59812DE7ADB}"/>
              </a:ext>
            </a:extLst>
          </p:cNvPr>
          <p:cNvSpPr txBox="1"/>
          <p:nvPr/>
        </p:nvSpPr>
        <p:spPr>
          <a:xfrm>
            <a:off x="2329891" y="3230004"/>
            <a:ext cx="8044195" cy="3139321"/>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sumame</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sumaYmuestra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sumaPorDos</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num1</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num2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sumaYmuestra</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sumaPorDos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CDCAA"/>
                </a:solidFill>
                <a:effectLst/>
                <a:latin typeface="Consolas" panose="020B0609020204030204" pitchFamily="49" charset="0"/>
              </a:rPr>
              <a:t>sumame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dato</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'La suma es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dato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dato</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'La suma de dos es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dato</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7369631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986B1BFC-8229-4609-A880-7334E988CED0}"/>
              </a:ext>
            </a:extLst>
          </p:cNvPr>
          <p:cNvSpPr/>
          <p:nvPr/>
        </p:nvSpPr>
        <p:spPr>
          <a:xfrm>
            <a:off x="406617" y="202108"/>
            <a:ext cx="3054035" cy="867038"/>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FUNCIONES FLECHA</a:t>
            </a:r>
            <a:endParaRPr lang="es-ES" sz="2400" kern="0" dirty="0">
              <a:solidFill>
                <a:srgbClr val="FFFFFF"/>
              </a:solidFill>
              <a:latin typeface="Arial"/>
              <a:sym typeface="Arial"/>
            </a:endParaRPr>
          </a:p>
        </p:txBody>
      </p:sp>
      <p:sp>
        <p:nvSpPr>
          <p:cNvPr id="9" name="CuadroTexto 8">
            <a:extLst>
              <a:ext uri="{FF2B5EF4-FFF2-40B4-BE49-F238E27FC236}">
                <a16:creationId xmlns:a16="http://schemas.microsoft.com/office/drawing/2014/main" id="{83D50E15-F410-4D72-806E-E5E3D8A757DA}"/>
              </a:ext>
            </a:extLst>
          </p:cNvPr>
          <p:cNvSpPr txBox="1"/>
          <p:nvPr/>
        </p:nvSpPr>
        <p:spPr>
          <a:xfrm>
            <a:off x="1578133" y="1203163"/>
            <a:ext cx="6098344" cy="369332"/>
          </a:xfrm>
          <a:prstGeom prst="rect">
            <a:avLst/>
          </a:prstGeom>
          <a:noFill/>
        </p:spPr>
        <p:txBody>
          <a:bodyPr wrap="square">
            <a:spAutoFit/>
          </a:bodyPr>
          <a:lstStyle/>
          <a:p>
            <a:r>
              <a:rPr lang="es-ES">
                <a:solidFill>
                  <a:schemeClr val="bg1"/>
                </a:solidFill>
              </a:rPr>
              <a:t>Un parámetro. Con una expresión simple no se necesita return:</a:t>
            </a:r>
            <a:endParaRPr lang="es-ES" dirty="0">
              <a:solidFill>
                <a:schemeClr val="bg1"/>
              </a:solidFill>
            </a:endParaRPr>
          </a:p>
        </p:txBody>
      </p:sp>
      <p:sp>
        <p:nvSpPr>
          <p:cNvPr id="10" name="CuadroTexto 9">
            <a:extLst>
              <a:ext uri="{FF2B5EF4-FFF2-40B4-BE49-F238E27FC236}">
                <a16:creationId xmlns:a16="http://schemas.microsoft.com/office/drawing/2014/main" id="{03357733-1804-49AE-83AD-485F52E30574}"/>
              </a:ext>
            </a:extLst>
          </p:cNvPr>
          <p:cNvSpPr txBox="1"/>
          <p:nvPr/>
        </p:nvSpPr>
        <p:spPr>
          <a:xfrm>
            <a:off x="1578133" y="1688498"/>
            <a:ext cx="2240280" cy="369332"/>
          </a:xfrm>
          <a:prstGeom prst="rect">
            <a:avLst/>
          </a:prstGeom>
          <a:noFill/>
        </p:spPr>
        <p:txBody>
          <a:bodyPr wrap="square">
            <a:spAutoFit/>
          </a:bodyPr>
          <a:lstStyle/>
          <a:p>
            <a:r>
              <a:rPr lang="es-ES" dirty="0" err="1">
                <a:solidFill>
                  <a:srgbClr val="00B0F0"/>
                </a:solidFill>
              </a:rPr>
              <a:t>param</a:t>
            </a:r>
            <a:r>
              <a:rPr lang="es-ES" dirty="0">
                <a:solidFill>
                  <a:srgbClr val="00B0F0"/>
                </a:solidFill>
              </a:rPr>
              <a:t> =&gt; </a:t>
            </a:r>
            <a:r>
              <a:rPr lang="es-ES" dirty="0" err="1">
                <a:solidFill>
                  <a:srgbClr val="00B0F0"/>
                </a:solidFill>
              </a:rPr>
              <a:t>expression</a:t>
            </a:r>
            <a:endParaRPr lang="es-ES" dirty="0">
              <a:solidFill>
                <a:srgbClr val="00B0F0"/>
              </a:solidFill>
            </a:endParaRPr>
          </a:p>
        </p:txBody>
      </p:sp>
      <p:sp>
        <p:nvSpPr>
          <p:cNvPr id="11" name="CuadroTexto 10">
            <a:extLst>
              <a:ext uri="{FF2B5EF4-FFF2-40B4-BE49-F238E27FC236}">
                <a16:creationId xmlns:a16="http://schemas.microsoft.com/office/drawing/2014/main" id="{61869971-C517-444A-ABDC-4B5154D3C89E}"/>
              </a:ext>
            </a:extLst>
          </p:cNvPr>
          <p:cNvSpPr txBox="1"/>
          <p:nvPr/>
        </p:nvSpPr>
        <p:spPr>
          <a:xfrm>
            <a:off x="1578132" y="2302620"/>
            <a:ext cx="8480267" cy="369332"/>
          </a:xfrm>
          <a:prstGeom prst="rect">
            <a:avLst/>
          </a:prstGeom>
          <a:noFill/>
        </p:spPr>
        <p:txBody>
          <a:bodyPr wrap="square">
            <a:spAutoFit/>
          </a:bodyPr>
          <a:lstStyle/>
          <a:p>
            <a:r>
              <a:rPr lang="es-ES" dirty="0">
                <a:solidFill>
                  <a:schemeClr val="bg1"/>
                </a:solidFill>
              </a:rPr>
              <a:t>Varios parámetros requieren paréntesis. Con una expresión simple no se necesita </a:t>
            </a:r>
            <a:r>
              <a:rPr lang="es-ES" dirty="0" err="1">
                <a:solidFill>
                  <a:schemeClr val="bg1"/>
                </a:solidFill>
              </a:rPr>
              <a:t>return</a:t>
            </a:r>
            <a:r>
              <a:rPr lang="es-ES" dirty="0">
                <a:solidFill>
                  <a:schemeClr val="bg1"/>
                </a:solidFill>
              </a:rPr>
              <a:t>:</a:t>
            </a:r>
          </a:p>
        </p:txBody>
      </p:sp>
      <p:sp>
        <p:nvSpPr>
          <p:cNvPr id="13" name="CuadroTexto 12">
            <a:extLst>
              <a:ext uri="{FF2B5EF4-FFF2-40B4-BE49-F238E27FC236}">
                <a16:creationId xmlns:a16="http://schemas.microsoft.com/office/drawing/2014/main" id="{C9C5BE95-63AA-4547-956E-8ABCB6BF9BB0}"/>
              </a:ext>
            </a:extLst>
          </p:cNvPr>
          <p:cNvSpPr txBox="1"/>
          <p:nvPr/>
        </p:nvSpPr>
        <p:spPr>
          <a:xfrm>
            <a:off x="1578132" y="2793203"/>
            <a:ext cx="3295357" cy="369332"/>
          </a:xfrm>
          <a:prstGeom prst="rect">
            <a:avLst/>
          </a:prstGeom>
          <a:noFill/>
        </p:spPr>
        <p:txBody>
          <a:bodyPr wrap="square">
            <a:spAutoFit/>
          </a:bodyPr>
          <a:lstStyle/>
          <a:p>
            <a:r>
              <a:rPr lang="es-ES" dirty="0">
                <a:solidFill>
                  <a:srgbClr val="00B0F0"/>
                </a:solidFill>
              </a:rPr>
              <a:t>(param1, </a:t>
            </a:r>
            <a:r>
              <a:rPr lang="es-ES" dirty="0" err="1">
                <a:solidFill>
                  <a:srgbClr val="00B0F0"/>
                </a:solidFill>
              </a:rPr>
              <a:t>paramN</a:t>
            </a:r>
            <a:r>
              <a:rPr lang="es-ES" dirty="0">
                <a:solidFill>
                  <a:srgbClr val="00B0F0"/>
                </a:solidFill>
              </a:rPr>
              <a:t>) =&gt; </a:t>
            </a:r>
            <a:r>
              <a:rPr lang="es-ES" dirty="0" err="1">
                <a:solidFill>
                  <a:srgbClr val="00B0F0"/>
                </a:solidFill>
              </a:rPr>
              <a:t>expression</a:t>
            </a:r>
            <a:endParaRPr lang="es-ES" dirty="0">
              <a:solidFill>
                <a:srgbClr val="00B0F0"/>
              </a:solidFill>
            </a:endParaRPr>
          </a:p>
        </p:txBody>
      </p:sp>
      <p:sp>
        <p:nvSpPr>
          <p:cNvPr id="15" name="CuadroTexto 14">
            <a:extLst>
              <a:ext uri="{FF2B5EF4-FFF2-40B4-BE49-F238E27FC236}">
                <a16:creationId xmlns:a16="http://schemas.microsoft.com/office/drawing/2014/main" id="{FCA51AD7-CC43-430A-ACEC-1C0E65A57CE3}"/>
              </a:ext>
            </a:extLst>
          </p:cNvPr>
          <p:cNvSpPr txBox="1"/>
          <p:nvPr/>
        </p:nvSpPr>
        <p:spPr>
          <a:xfrm>
            <a:off x="1578133" y="3402077"/>
            <a:ext cx="6098344" cy="369332"/>
          </a:xfrm>
          <a:prstGeom prst="rect">
            <a:avLst/>
          </a:prstGeom>
          <a:noFill/>
        </p:spPr>
        <p:txBody>
          <a:bodyPr wrap="square">
            <a:spAutoFit/>
          </a:bodyPr>
          <a:lstStyle/>
          <a:p>
            <a:r>
              <a:rPr lang="es-ES" dirty="0">
                <a:solidFill>
                  <a:schemeClr val="bg1"/>
                </a:solidFill>
              </a:rPr>
              <a:t>Las declaraciones de varias líneas requieren corchetes y </a:t>
            </a:r>
            <a:r>
              <a:rPr lang="es-ES" dirty="0" err="1">
                <a:solidFill>
                  <a:schemeClr val="bg1"/>
                </a:solidFill>
              </a:rPr>
              <a:t>return</a:t>
            </a:r>
            <a:r>
              <a:rPr lang="es-ES" dirty="0">
                <a:solidFill>
                  <a:schemeClr val="bg1"/>
                </a:solidFill>
              </a:rPr>
              <a:t>:</a:t>
            </a:r>
          </a:p>
        </p:txBody>
      </p:sp>
      <p:sp>
        <p:nvSpPr>
          <p:cNvPr id="17" name="CuadroTexto 16">
            <a:extLst>
              <a:ext uri="{FF2B5EF4-FFF2-40B4-BE49-F238E27FC236}">
                <a16:creationId xmlns:a16="http://schemas.microsoft.com/office/drawing/2014/main" id="{21CF9DA5-F25B-441B-AAE9-795C64A40B75}"/>
              </a:ext>
            </a:extLst>
          </p:cNvPr>
          <p:cNvSpPr txBox="1"/>
          <p:nvPr/>
        </p:nvSpPr>
        <p:spPr>
          <a:xfrm>
            <a:off x="1578133" y="3725243"/>
            <a:ext cx="1741843" cy="1214677"/>
          </a:xfrm>
          <a:prstGeom prst="rect">
            <a:avLst/>
          </a:prstGeom>
          <a:noFill/>
        </p:spPr>
        <p:txBody>
          <a:bodyPr wrap="square">
            <a:spAutoFit/>
          </a:bodyPr>
          <a:lstStyle/>
          <a:p>
            <a:r>
              <a:rPr lang="es-ES" dirty="0" err="1">
                <a:solidFill>
                  <a:srgbClr val="00B0F0"/>
                </a:solidFill>
              </a:rPr>
              <a:t>param</a:t>
            </a:r>
            <a:r>
              <a:rPr lang="es-ES" dirty="0">
                <a:solidFill>
                  <a:srgbClr val="00B0F0"/>
                </a:solidFill>
              </a:rPr>
              <a:t> =&gt; {</a:t>
            </a:r>
          </a:p>
          <a:p>
            <a:r>
              <a:rPr lang="es-ES" dirty="0">
                <a:solidFill>
                  <a:srgbClr val="00B0F0"/>
                </a:solidFill>
              </a:rPr>
              <a:t>  </a:t>
            </a:r>
            <a:r>
              <a:rPr lang="es-ES" dirty="0" err="1">
                <a:solidFill>
                  <a:srgbClr val="00B0F0"/>
                </a:solidFill>
              </a:rPr>
              <a:t>let</a:t>
            </a:r>
            <a:r>
              <a:rPr lang="es-ES" dirty="0">
                <a:solidFill>
                  <a:srgbClr val="00B0F0"/>
                </a:solidFill>
              </a:rPr>
              <a:t> a = 1;</a:t>
            </a:r>
          </a:p>
          <a:p>
            <a:r>
              <a:rPr lang="es-ES" dirty="0">
                <a:solidFill>
                  <a:srgbClr val="00B0F0"/>
                </a:solidFill>
              </a:rPr>
              <a:t>  </a:t>
            </a:r>
            <a:r>
              <a:rPr lang="es-ES" dirty="0" err="1">
                <a:solidFill>
                  <a:srgbClr val="00B0F0"/>
                </a:solidFill>
              </a:rPr>
              <a:t>return</a:t>
            </a:r>
            <a:r>
              <a:rPr lang="es-ES" dirty="0">
                <a:solidFill>
                  <a:srgbClr val="00B0F0"/>
                </a:solidFill>
              </a:rPr>
              <a:t> a + b;</a:t>
            </a:r>
          </a:p>
          <a:p>
            <a:r>
              <a:rPr lang="es-ES" dirty="0">
                <a:solidFill>
                  <a:srgbClr val="00B0F0"/>
                </a:solidFill>
              </a:rPr>
              <a:t>}</a:t>
            </a:r>
          </a:p>
        </p:txBody>
      </p:sp>
      <p:sp>
        <p:nvSpPr>
          <p:cNvPr id="19" name="CuadroTexto 18">
            <a:extLst>
              <a:ext uri="{FF2B5EF4-FFF2-40B4-BE49-F238E27FC236}">
                <a16:creationId xmlns:a16="http://schemas.microsoft.com/office/drawing/2014/main" id="{07D9B604-64A3-42E0-981F-CB9ACD620AF5}"/>
              </a:ext>
            </a:extLst>
          </p:cNvPr>
          <p:cNvSpPr txBox="1"/>
          <p:nvPr/>
        </p:nvSpPr>
        <p:spPr>
          <a:xfrm>
            <a:off x="1578132" y="4998367"/>
            <a:ext cx="9957376" cy="369332"/>
          </a:xfrm>
          <a:prstGeom prst="rect">
            <a:avLst/>
          </a:prstGeom>
          <a:noFill/>
        </p:spPr>
        <p:txBody>
          <a:bodyPr wrap="square">
            <a:spAutoFit/>
          </a:bodyPr>
          <a:lstStyle/>
          <a:p>
            <a:r>
              <a:rPr lang="es-ES" dirty="0">
                <a:solidFill>
                  <a:schemeClr val="bg1"/>
                </a:solidFill>
              </a:rPr>
              <a:t>Varios parámetros requieren paréntesis. Las declaraciones de varias líneas requieren corchetes y </a:t>
            </a:r>
            <a:r>
              <a:rPr lang="es-ES" dirty="0" err="1">
                <a:solidFill>
                  <a:schemeClr val="bg1"/>
                </a:solidFill>
              </a:rPr>
              <a:t>return</a:t>
            </a:r>
            <a:r>
              <a:rPr lang="es-ES" dirty="0">
                <a:solidFill>
                  <a:schemeClr val="bg1"/>
                </a:solidFill>
              </a:rPr>
              <a:t>:</a:t>
            </a:r>
          </a:p>
        </p:txBody>
      </p:sp>
      <p:sp>
        <p:nvSpPr>
          <p:cNvPr id="21" name="CuadroTexto 20">
            <a:extLst>
              <a:ext uri="{FF2B5EF4-FFF2-40B4-BE49-F238E27FC236}">
                <a16:creationId xmlns:a16="http://schemas.microsoft.com/office/drawing/2014/main" id="{C4000616-BC6D-4A22-B404-5149C9385B90}"/>
              </a:ext>
            </a:extLst>
          </p:cNvPr>
          <p:cNvSpPr txBox="1"/>
          <p:nvPr/>
        </p:nvSpPr>
        <p:spPr>
          <a:xfrm>
            <a:off x="1578132" y="5420897"/>
            <a:ext cx="2479431" cy="1234995"/>
          </a:xfrm>
          <a:prstGeom prst="rect">
            <a:avLst/>
          </a:prstGeom>
          <a:noFill/>
        </p:spPr>
        <p:txBody>
          <a:bodyPr wrap="square">
            <a:spAutoFit/>
          </a:bodyPr>
          <a:lstStyle/>
          <a:p>
            <a:r>
              <a:rPr lang="es-ES" dirty="0">
                <a:solidFill>
                  <a:srgbClr val="00B0F0"/>
                </a:solidFill>
              </a:rPr>
              <a:t>(param1, </a:t>
            </a:r>
            <a:r>
              <a:rPr lang="es-ES" dirty="0" err="1">
                <a:solidFill>
                  <a:srgbClr val="00B0F0"/>
                </a:solidFill>
              </a:rPr>
              <a:t>paramN</a:t>
            </a:r>
            <a:r>
              <a:rPr lang="es-ES" dirty="0">
                <a:solidFill>
                  <a:srgbClr val="00B0F0"/>
                </a:solidFill>
              </a:rPr>
              <a:t>) =&gt; {</a:t>
            </a:r>
          </a:p>
          <a:p>
            <a:r>
              <a:rPr lang="es-ES" dirty="0">
                <a:solidFill>
                  <a:srgbClr val="00B0F0"/>
                </a:solidFill>
              </a:rPr>
              <a:t>   </a:t>
            </a:r>
            <a:r>
              <a:rPr lang="es-ES" dirty="0" err="1">
                <a:solidFill>
                  <a:srgbClr val="00B0F0"/>
                </a:solidFill>
              </a:rPr>
              <a:t>let</a:t>
            </a:r>
            <a:r>
              <a:rPr lang="es-ES" dirty="0">
                <a:solidFill>
                  <a:srgbClr val="00B0F0"/>
                </a:solidFill>
              </a:rPr>
              <a:t> a = 1;</a:t>
            </a:r>
          </a:p>
          <a:p>
            <a:r>
              <a:rPr lang="es-ES" dirty="0">
                <a:solidFill>
                  <a:srgbClr val="00B0F0"/>
                </a:solidFill>
              </a:rPr>
              <a:t>   </a:t>
            </a:r>
            <a:r>
              <a:rPr lang="es-ES" dirty="0" err="1">
                <a:solidFill>
                  <a:srgbClr val="00B0F0"/>
                </a:solidFill>
              </a:rPr>
              <a:t>return</a:t>
            </a:r>
            <a:r>
              <a:rPr lang="es-ES" dirty="0">
                <a:solidFill>
                  <a:srgbClr val="00B0F0"/>
                </a:solidFill>
              </a:rPr>
              <a:t> a + b;</a:t>
            </a:r>
          </a:p>
          <a:p>
            <a:r>
              <a:rPr lang="es-ES" dirty="0">
                <a:solidFill>
                  <a:srgbClr val="00B0F0"/>
                </a:solidFill>
              </a:rPr>
              <a:t>}</a:t>
            </a:r>
          </a:p>
        </p:txBody>
      </p:sp>
    </p:spTree>
    <p:extLst>
      <p:ext uri="{BB962C8B-B14F-4D97-AF65-F5344CB8AC3E}">
        <p14:creationId xmlns:p14="http://schemas.microsoft.com/office/powerpoint/2010/main" val="151862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D46928A6-06E7-4A63-B526-1B40DE5AB145}"/>
              </a:ext>
            </a:extLst>
          </p:cNvPr>
          <p:cNvSpPr txBox="1">
            <a:spLocks/>
          </p:cNvSpPr>
          <p:nvPr/>
        </p:nvSpPr>
        <p:spPr>
          <a:xfrm>
            <a:off x="1934697" y="1398650"/>
            <a:ext cx="8322604" cy="7163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 array es una colección de diferentes tipos de datos dentro de una misma variable.</a:t>
            </a:r>
          </a:p>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a:t>
            </a:r>
            <a:r>
              <a:rPr lang="es-ES"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los valores del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NO tienen que ser del mismo tipo.</a:t>
            </a:r>
          </a:p>
        </p:txBody>
      </p:sp>
      <p:sp>
        <p:nvSpPr>
          <p:cNvPr id="4" name="Título 5">
            <a:extLst>
              <a:ext uri="{FF2B5EF4-FFF2-40B4-BE49-F238E27FC236}">
                <a16:creationId xmlns:a16="http://schemas.microsoft.com/office/drawing/2014/main" id="{D6ACDC9E-AB4D-44E1-8D06-756E99612924}"/>
              </a:ext>
            </a:extLst>
          </p:cNvPr>
          <p:cNvSpPr txBox="1">
            <a:spLocks/>
          </p:cNvSpPr>
          <p:nvPr/>
        </p:nvSpPr>
        <p:spPr>
          <a:xfrm>
            <a:off x="1330427" y="4742980"/>
            <a:ext cx="9074864"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449580">
              <a:lnSpc>
                <a:spcPts val="1425"/>
              </a:lnSpc>
              <a:spcAft>
                <a:spcPts val="800"/>
              </a:spcAft>
            </a:pP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Articulos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"zapatilla"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"camiseta"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pantalon</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"calcetines"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3E55739C-C5B9-441B-8296-5FD4682B883F}"/>
              </a:ext>
            </a:extLst>
          </p:cNvPr>
          <p:cNvPicPr/>
          <p:nvPr/>
        </p:nvPicPr>
        <p:blipFill rotWithShape="1">
          <a:blip r:embed="rId4"/>
          <a:srcRect t="3120" b="10131"/>
          <a:stretch/>
        </p:blipFill>
        <p:spPr bwMode="auto">
          <a:xfrm>
            <a:off x="3969005" y="2240383"/>
            <a:ext cx="4253988" cy="20814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7" name="Título 5">
            <a:extLst>
              <a:ext uri="{FF2B5EF4-FFF2-40B4-BE49-F238E27FC236}">
                <a16:creationId xmlns:a16="http://schemas.microsoft.com/office/drawing/2014/main" id="{5E1F3A2C-8566-4F07-AA8C-EF6967BE4B67}"/>
              </a:ext>
            </a:extLst>
          </p:cNvPr>
          <p:cNvSpPr txBox="1">
            <a:spLocks/>
          </p:cNvSpPr>
          <p:nvPr/>
        </p:nvSpPr>
        <p:spPr>
          <a:xfrm>
            <a:off x="1744559" y="5258689"/>
            <a:ext cx="9488047"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Articulos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 new</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array</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"zapatilla"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"camiseta"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pantalon</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"calcetines"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esquinas redondeadas 7">
            <a:extLst>
              <a:ext uri="{FF2B5EF4-FFF2-40B4-BE49-F238E27FC236}">
                <a16:creationId xmlns:a16="http://schemas.microsoft.com/office/drawing/2014/main" id="{E48FD819-5C26-4401-80C3-3EB62107CA1E}"/>
              </a:ext>
            </a:extLst>
          </p:cNvPr>
          <p:cNvSpPr/>
          <p:nvPr/>
        </p:nvSpPr>
        <p:spPr>
          <a:xfrm>
            <a:off x="406617" y="202108"/>
            <a:ext cx="2673467" cy="716372"/>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ARRAYS</a:t>
            </a:r>
            <a:endParaRPr lang="es-ES" sz="2400" kern="0" dirty="0">
              <a:solidFill>
                <a:srgbClr val="FFFFFF"/>
              </a:solidFill>
              <a:latin typeface="Arial"/>
              <a:sym typeface="Arial"/>
            </a:endParaRPr>
          </a:p>
        </p:txBody>
      </p:sp>
      <p:sp>
        <p:nvSpPr>
          <p:cNvPr id="9" name="CuadroTexto 8">
            <a:extLst>
              <a:ext uri="{FF2B5EF4-FFF2-40B4-BE49-F238E27FC236}">
                <a16:creationId xmlns:a16="http://schemas.microsoft.com/office/drawing/2014/main" id="{FE7F132E-2669-4983-B0D6-200DD12562F6}"/>
              </a:ext>
            </a:extLst>
          </p:cNvPr>
          <p:cNvSpPr txBox="1"/>
          <p:nvPr/>
        </p:nvSpPr>
        <p:spPr>
          <a:xfrm>
            <a:off x="1330427" y="5975060"/>
            <a:ext cx="6096000" cy="287579"/>
          </a:xfrm>
          <a:prstGeom prst="rect">
            <a:avLst/>
          </a:prstGeom>
          <a:noFill/>
        </p:spPr>
        <p:txBody>
          <a:bodyPr wrap="square">
            <a:spAutoFit/>
          </a:bodyPr>
          <a:lstStyle/>
          <a:p>
            <a:pPr indent="449580">
              <a:lnSpc>
                <a:spcPts val="1425"/>
              </a:lnSpc>
              <a:spcAft>
                <a:spcPts val="800"/>
              </a:spcAft>
            </a:pP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Articulos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AE81FF"/>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359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animBg="1"/>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animBg="1"/>
          <p:bldP spid="9" grpId="0"/>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D46928A6-06E7-4A63-B526-1B40DE5AB145}"/>
              </a:ext>
            </a:extLst>
          </p:cNvPr>
          <p:cNvSpPr txBox="1">
            <a:spLocks/>
          </p:cNvSpPr>
          <p:nvPr/>
        </p:nvSpPr>
        <p:spPr>
          <a:xfrm>
            <a:off x="3369738" y="1952219"/>
            <a:ext cx="4815506"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Length</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Devuelve la longitud del array.</a:t>
            </a:r>
          </a:p>
        </p:txBody>
      </p:sp>
      <p:sp>
        <p:nvSpPr>
          <p:cNvPr id="8" name="Título 5">
            <a:extLst>
              <a:ext uri="{FF2B5EF4-FFF2-40B4-BE49-F238E27FC236}">
                <a16:creationId xmlns:a16="http://schemas.microsoft.com/office/drawing/2014/main" id="{01B33B3F-3740-475E-9EE8-753FB664D1FA}"/>
              </a:ext>
            </a:extLst>
          </p:cNvPr>
          <p:cNvSpPr txBox="1">
            <a:spLocks/>
          </p:cNvSpPr>
          <p:nvPr/>
        </p:nvSpPr>
        <p:spPr>
          <a:xfrm>
            <a:off x="3369734" y="3328807"/>
            <a:ext cx="5620493"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unshift</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Agrega elementos al principio del array.</a:t>
            </a:r>
          </a:p>
        </p:txBody>
      </p:sp>
      <p:sp>
        <p:nvSpPr>
          <p:cNvPr id="9" name="Título 5">
            <a:extLst>
              <a:ext uri="{FF2B5EF4-FFF2-40B4-BE49-F238E27FC236}">
                <a16:creationId xmlns:a16="http://schemas.microsoft.com/office/drawing/2014/main" id="{7AF8BACA-96C6-4041-9754-79F6EC28484B}"/>
              </a:ext>
            </a:extLst>
          </p:cNvPr>
          <p:cNvSpPr txBox="1">
            <a:spLocks/>
          </p:cNvSpPr>
          <p:nvPr/>
        </p:nvSpPr>
        <p:spPr>
          <a:xfrm>
            <a:off x="3369735" y="2640513"/>
            <a:ext cx="4815506"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push</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Agrega elementos al final del array.</a:t>
            </a:r>
          </a:p>
        </p:txBody>
      </p:sp>
      <p:sp>
        <p:nvSpPr>
          <p:cNvPr id="10" name="Título 5">
            <a:extLst>
              <a:ext uri="{FF2B5EF4-FFF2-40B4-BE49-F238E27FC236}">
                <a16:creationId xmlns:a16="http://schemas.microsoft.com/office/drawing/2014/main" id="{64A0D989-EE17-4A1D-A902-BE24E424A9AB}"/>
              </a:ext>
            </a:extLst>
          </p:cNvPr>
          <p:cNvSpPr txBox="1">
            <a:spLocks/>
          </p:cNvSpPr>
          <p:nvPr/>
        </p:nvSpPr>
        <p:spPr>
          <a:xfrm>
            <a:off x="3369735" y="4068243"/>
            <a:ext cx="4815505"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pop</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Elimina elementos al final del array.</a:t>
            </a:r>
          </a:p>
        </p:txBody>
      </p:sp>
      <p:sp>
        <p:nvSpPr>
          <p:cNvPr id="11" name="Título 5">
            <a:extLst>
              <a:ext uri="{FF2B5EF4-FFF2-40B4-BE49-F238E27FC236}">
                <a16:creationId xmlns:a16="http://schemas.microsoft.com/office/drawing/2014/main" id="{A8F86E09-5939-469A-909E-4095F7CB67D7}"/>
              </a:ext>
            </a:extLst>
          </p:cNvPr>
          <p:cNvSpPr txBox="1">
            <a:spLocks/>
          </p:cNvSpPr>
          <p:nvPr/>
        </p:nvSpPr>
        <p:spPr>
          <a:xfrm>
            <a:off x="3369735" y="4733472"/>
            <a:ext cx="5452530" cy="71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shift</a:t>
            </a:r>
            <a:r>
              <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Elimina elementos al principio del array.</a:t>
            </a:r>
          </a:p>
        </p:txBody>
      </p:sp>
      <p:sp>
        <p:nvSpPr>
          <p:cNvPr id="12" name="Rectángulo: esquinas redondeadas 11">
            <a:extLst>
              <a:ext uri="{FF2B5EF4-FFF2-40B4-BE49-F238E27FC236}">
                <a16:creationId xmlns:a16="http://schemas.microsoft.com/office/drawing/2014/main" id="{113BF8DE-B7AF-426B-8DA2-40B8E8C7E4D0}"/>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MÉTODOS DE LOS ARRAYS</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193396650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14:bounceEnd="25000">
                                          <p:cBhvr additive="base">
                                            <p:cTn id="18"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14:presetBounceEnd="25000">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14:bounceEnd="25000">
                                          <p:cBhvr additive="base">
                                            <p:cTn id="24" dur="10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25"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14:presetBounceEnd="25000">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14:bounceEnd="25000">
                                          <p:cBhvr additive="base">
                                            <p:cTn id="30" dur="10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3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14:presetBounceEnd="25000">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14:bounceEnd="25000">
                                          <p:cBhvr additive="base">
                                            <p:cTn id="36" dur="10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37"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0-#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000" fill="hold"/>
                                            <p:tgtEl>
                                              <p:spTgt spid="8"/>
                                            </p:tgtEl>
                                            <p:attrNameLst>
                                              <p:attrName>ppt_x</p:attrName>
                                            </p:attrNameLst>
                                          </p:cBhvr>
                                          <p:tavLst>
                                            <p:tav tm="0">
                                              <p:val>
                                                <p:strVal val="0-#ppt_w/2"/>
                                              </p:val>
                                            </p:tav>
                                            <p:tav tm="100000">
                                              <p:val>
                                                <p:strVal val="#ppt_x"/>
                                              </p:val>
                                            </p:tav>
                                          </p:tavLst>
                                        </p:anim>
                                        <p:anim calcmode="lin" valueType="num">
                                          <p:cBhvr additive="base">
                                            <p:cTn id="25"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000" fill="hold"/>
                                            <p:tgtEl>
                                              <p:spTgt spid="10"/>
                                            </p:tgtEl>
                                            <p:attrNameLst>
                                              <p:attrName>ppt_x</p:attrName>
                                            </p:attrNameLst>
                                          </p:cBhvr>
                                          <p:tavLst>
                                            <p:tav tm="0">
                                              <p:val>
                                                <p:strVal val="0-#ppt_w/2"/>
                                              </p:val>
                                            </p:tav>
                                            <p:tav tm="100000">
                                              <p:val>
                                                <p:strVal val="#ppt_x"/>
                                              </p:val>
                                            </p:tav>
                                          </p:tavLst>
                                        </p:anim>
                                        <p:anim calcmode="lin" valueType="num">
                                          <p:cBhvr additive="base">
                                            <p:cTn id="3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1000" fill="hold"/>
                                            <p:tgtEl>
                                              <p:spTgt spid="11"/>
                                            </p:tgtEl>
                                            <p:attrNameLst>
                                              <p:attrName>ppt_x</p:attrName>
                                            </p:attrNameLst>
                                          </p:cBhvr>
                                          <p:tavLst>
                                            <p:tav tm="0">
                                              <p:val>
                                                <p:strVal val="0-#ppt_w/2"/>
                                              </p:val>
                                            </p:tav>
                                            <p:tav tm="100000">
                                              <p:val>
                                                <p:strVal val="#ppt_x"/>
                                              </p:val>
                                            </p:tav>
                                          </p:tavLst>
                                        </p:anim>
                                        <p:anim calcmode="lin" valueType="num">
                                          <p:cBhvr additive="base">
                                            <p:cTn id="37"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1496672" y="1989259"/>
            <a:ext cx="7967193" cy="1200329"/>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 nuestra página va a tener en el head tanto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CSS</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como </a:t>
            </a:r>
            <a:r>
              <a:rPr lang="es-ES"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 habitual es poner primero el código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CSS</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ya que es muy frecuente que el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haga referencia a elementos </a:t>
            </a:r>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CSS</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8" name="CuadroTexto 7">
            <a:extLst>
              <a:ext uri="{FF2B5EF4-FFF2-40B4-BE49-F238E27FC236}">
                <a16:creationId xmlns:a16="http://schemas.microsoft.com/office/drawing/2014/main" id="{1863D800-FE8C-42A7-97C0-E81EAF87BF9B}"/>
              </a:ext>
            </a:extLst>
          </p:cNvPr>
          <p:cNvSpPr txBox="1"/>
          <p:nvPr/>
        </p:nvSpPr>
        <p:spPr>
          <a:xfrm>
            <a:off x="1463740" y="3159432"/>
            <a:ext cx="8614279" cy="1356590"/>
          </a:xfrm>
          <a:prstGeom prst="rect">
            <a:avLst/>
          </a:prstGeom>
          <a:noFill/>
        </p:spPr>
        <p:txBody>
          <a:bodyPr wrap="square">
            <a:spAutoFit/>
          </a:body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Hay que tener claro que, si nuestro código </a:t>
            </a:r>
            <a:r>
              <a:rPr lang="es-ES" sz="18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Javascript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está vinculado a algún elemento de la página </a:t>
            </a:r>
            <a:r>
              <a:rPr lang="es-ES" sz="18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WEB</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 lo ponemos en la cabecera, no se ejecutará correctamente, ya que no se habrá cargado el </a:t>
            </a:r>
            <a:r>
              <a:rPr lang="es-ES" sz="18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body</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aun.</a:t>
            </a:r>
          </a:p>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Así pues, o lo ponemos al final del </a:t>
            </a:r>
            <a:r>
              <a:rPr lang="es-ES" sz="18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body</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 usamos: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3B5C2022-4286-45B3-B02C-B2833E059E87}"/>
              </a:ext>
            </a:extLst>
          </p:cNvPr>
          <p:cNvSpPr txBox="1"/>
          <p:nvPr/>
        </p:nvSpPr>
        <p:spPr>
          <a:xfrm>
            <a:off x="1496672" y="4862936"/>
            <a:ext cx="9354208" cy="1133965"/>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Windows.</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onload</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p>
          <a:p>
            <a:pPr>
              <a:lnSpc>
                <a:spcPts val="1425"/>
              </a:lnSpc>
              <a:spcAft>
                <a:spcPts val="800"/>
              </a:spcAft>
            </a:pPr>
            <a:r>
              <a:rPr lang="es-ES" sz="1800" dirty="0">
                <a:solidFill>
                  <a:schemeClr val="bg1">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rPr>
              <a:t>        //Aquí va el código a ejecutar cuando la página se haya cargado</a:t>
            </a:r>
          </a:p>
          <a:p>
            <a:pPr>
              <a:lnSpc>
                <a:spcPts val="1425"/>
              </a:lnSpc>
              <a:spcAft>
                <a:spcPts val="800"/>
              </a:spcAft>
            </a:pPr>
            <a:r>
              <a:rPr lang="es-ES" dirty="0">
                <a:solidFill>
                  <a:srgbClr val="75715E"/>
                </a:solidFill>
                <a:latin typeface="Consolas" panose="020B0609020204030204" pitchFamily="49" charset="0"/>
                <a:ea typeface="Calibri" panose="020F0502020204030204" pitchFamily="34" charset="0"/>
                <a:cs typeface="Times New Roman" panose="02020603050405020304" pitchFamily="18" charset="0"/>
              </a:rPr>
              <a:t>	</a:t>
            </a:r>
            <a:r>
              <a:rPr lang="es-ES" dirty="0">
                <a:solidFill>
                  <a:schemeClr val="bg1"/>
                </a:solidFill>
                <a:latin typeface="Consolas" panose="020B0609020204030204" pitchFamily="49" charset="0"/>
                <a:ea typeface="Calibri" panose="020F0502020204030204" pitchFamily="34" charset="0"/>
                <a:cs typeface="Times New Roman" panose="02020603050405020304" pitchFamily="18" charset="0"/>
              </a:rPr>
              <a:t>}</a:t>
            </a:r>
            <a:endPar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ángulo: esquinas redondeadas 10">
            <a:extLst>
              <a:ext uri="{FF2B5EF4-FFF2-40B4-BE49-F238E27FC236}">
                <a16:creationId xmlns:a16="http://schemas.microsoft.com/office/drawing/2014/main" id="{1A0F7E71-9185-499D-88AC-F7E50A82E8B7}"/>
              </a:ext>
            </a:extLst>
          </p:cNvPr>
          <p:cNvSpPr/>
          <p:nvPr/>
        </p:nvSpPr>
        <p:spPr>
          <a:xfrm>
            <a:off x="508216" y="432381"/>
            <a:ext cx="6008698" cy="857436"/>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DONDE VA EL CÓDIGO JAVASCRIPT?</a:t>
            </a:r>
          </a:p>
        </p:txBody>
      </p:sp>
    </p:spTree>
    <p:extLst>
      <p:ext uri="{BB962C8B-B14F-4D97-AF65-F5344CB8AC3E}">
        <p14:creationId xmlns:p14="http://schemas.microsoft.com/office/powerpoint/2010/main" val="348914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accel="49000" decel="4900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0-#ppt_w/2"/>
                                          </p:val>
                                        </p:tav>
                                        <p:tav tm="100000">
                                          <p:val>
                                            <p:strVal val="#ppt_x"/>
                                          </p:val>
                                        </p:tav>
                                      </p:tavLst>
                                    </p:anim>
                                    <p:anim calcmode="lin" valueType="num">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E31F599-8315-4EDE-8BF9-705BE734B950}"/>
              </a:ext>
            </a:extLst>
          </p:cNvPr>
          <p:cNvSpPr txBox="1">
            <a:spLocks/>
          </p:cNvSpPr>
          <p:nvPr/>
        </p:nvSpPr>
        <p:spPr>
          <a:xfrm>
            <a:off x="2489199" y="2204686"/>
            <a:ext cx="7540172" cy="3049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esquinas redondeadas 3">
            <a:extLst>
              <a:ext uri="{FF2B5EF4-FFF2-40B4-BE49-F238E27FC236}">
                <a16:creationId xmlns:a16="http://schemas.microsoft.com/office/drawing/2014/main" id="{3E0B9C80-1284-4F3E-BFDD-783590F7139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RECORRER ARRAYS CON FOR</a:t>
            </a:r>
            <a:endParaRPr lang="es-ES" sz="2400" kern="0" dirty="0">
              <a:solidFill>
                <a:srgbClr val="FFFFFF"/>
              </a:solidFill>
              <a:latin typeface="Arial"/>
              <a:sym typeface="Arial"/>
            </a:endParaRPr>
          </a:p>
        </p:txBody>
      </p:sp>
      <p:sp>
        <p:nvSpPr>
          <p:cNvPr id="5" name="CuadroTexto 4">
            <a:extLst>
              <a:ext uri="{FF2B5EF4-FFF2-40B4-BE49-F238E27FC236}">
                <a16:creationId xmlns:a16="http://schemas.microsoft.com/office/drawing/2014/main" id="{3FB1FCC5-93B4-4013-9D3D-9B404DE94BB5}"/>
              </a:ext>
            </a:extLst>
          </p:cNvPr>
          <p:cNvSpPr txBox="1"/>
          <p:nvPr/>
        </p:nvSpPr>
        <p:spPr>
          <a:xfrm>
            <a:off x="2489199" y="2204686"/>
            <a:ext cx="7540172" cy="28267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nombres=["Angel", "Sara", "Manolo", "Ana"];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i=0; i&lt;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nombres.length</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i++)</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nombres[i]</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92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E31F599-8315-4EDE-8BF9-705BE734B950}"/>
              </a:ext>
            </a:extLst>
          </p:cNvPr>
          <p:cNvSpPr txBox="1">
            <a:spLocks/>
          </p:cNvSpPr>
          <p:nvPr/>
        </p:nvSpPr>
        <p:spPr>
          <a:xfrm>
            <a:off x="2325913" y="2121971"/>
            <a:ext cx="7540172" cy="28753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nombres=["Angel", "Sara", "Manolo", "Ana"];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nombres.forEach</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((elemento)=&gt;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elemento</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esquinas redondeadas 3">
            <a:extLst>
              <a:ext uri="{FF2B5EF4-FFF2-40B4-BE49-F238E27FC236}">
                <a16:creationId xmlns:a16="http://schemas.microsoft.com/office/drawing/2014/main" id="{FA22D54D-95FF-4F13-947E-1E1045D2CCB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RECORRER ARRAYS CON FOREACH</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296039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31AD9C-45DB-4DFD-8AC7-658C4952A552}"/>
              </a:ext>
            </a:extLst>
          </p:cNvPr>
          <p:cNvSpPr txBox="1">
            <a:spLocks/>
          </p:cNvSpPr>
          <p:nvPr/>
        </p:nvSpPr>
        <p:spPr>
          <a:xfrm>
            <a:off x="2195285" y="1637229"/>
            <a:ext cx="5700487" cy="85057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Opcionalmente la función </a:t>
            </a:r>
            <a:r>
              <a:rPr lang="es-ES"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foreach</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puede recibir más parámetros.</a:t>
            </a:r>
          </a:p>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 segundo parámetro puede ser el índice.</a:t>
            </a:r>
          </a:p>
        </p:txBody>
      </p:sp>
      <p:sp>
        <p:nvSpPr>
          <p:cNvPr id="5" name="Rectángulo: esquinas redondeadas 4">
            <a:extLst>
              <a:ext uri="{FF2B5EF4-FFF2-40B4-BE49-F238E27FC236}">
                <a16:creationId xmlns:a16="http://schemas.microsoft.com/office/drawing/2014/main" id="{A3A0FD9A-8E07-45DA-8AC2-A6F8F98BFF94}"/>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RECORRER ARRAYS CON FOREACH</a:t>
            </a:r>
            <a:endParaRPr lang="es-ES" sz="2400" kern="0" dirty="0">
              <a:solidFill>
                <a:srgbClr val="FFFFFF"/>
              </a:solidFill>
              <a:latin typeface="Arial"/>
              <a:sym typeface="Arial"/>
            </a:endParaRPr>
          </a:p>
        </p:txBody>
      </p:sp>
      <p:sp>
        <p:nvSpPr>
          <p:cNvPr id="6" name="CuadroTexto 5">
            <a:extLst>
              <a:ext uri="{FF2B5EF4-FFF2-40B4-BE49-F238E27FC236}">
                <a16:creationId xmlns:a16="http://schemas.microsoft.com/office/drawing/2014/main" id="{E5E8822C-27BA-455E-BF6B-785FD6B383C0}"/>
              </a:ext>
            </a:extLst>
          </p:cNvPr>
          <p:cNvSpPr txBox="1"/>
          <p:nvPr/>
        </p:nvSpPr>
        <p:spPr>
          <a:xfrm>
            <a:off x="2195285" y="2956832"/>
            <a:ext cx="8329446" cy="28267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nombres=["Angel", "Sara", "Manolo", "Ana"];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nombres.forEach</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((elemento,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index</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("&lt;</a:t>
            </a:r>
            <a:r>
              <a:rPr lang="es-ES" sz="18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li</a:t>
            </a:r>
            <a:r>
              <a:rPr lang="es-ES" sz="18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&gt;"+</a:t>
            </a:r>
            <a:r>
              <a:rPr lang="es-ES" sz="18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index</a:t>
            </a:r>
            <a:r>
              <a:rPr lang="es-ES" sz="18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 – "+elemento+"&lt;/</a:t>
            </a:r>
            <a:r>
              <a:rPr lang="es-ES" sz="18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li</a:t>
            </a:r>
            <a:r>
              <a:rPr lang="es-ES" sz="18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ul</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47853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25000">
                                          <p:cBhvr additive="base">
                                            <p:cTn id="12" dur="1000" fill="hold"/>
                                            <p:tgtEl>
                                              <p:spTgt spid="4"/>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E31F599-8315-4EDE-8BF9-705BE734B950}"/>
              </a:ext>
            </a:extLst>
          </p:cNvPr>
          <p:cNvSpPr txBox="1">
            <a:spLocks/>
          </p:cNvSpPr>
          <p:nvPr/>
        </p:nvSpPr>
        <p:spPr>
          <a:xfrm>
            <a:off x="2325912" y="2178629"/>
            <a:ext cx="8037287" cy="2500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let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nombre in nombres)</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nombres[nombre]</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err="1">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li</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ítulo 5">
            <a:extLst>
              <a:ext uri="{FF2B5EF4-FFF2-40B4-BE49-F238E27FC236}">
                <a16:creationId xmlns:a16="http://schemas.microsoft.com/office/drawing/2014/main" id="{D731AD9C-45DB-4DFD-8AC7-658C4952A552}"/>
              </a:ext>
            </a:extLst>
          </p:cNvPr>
          <p:cNvSpPr txBox="1">
            <a:spLocks/>
          </p:cNvSpPr>
          <p:nvPr/>
        </p:nvSpPr>
        <p:spPr>
          <a:xfrm>
            <a:off x="2325912" y="4949371"/>
            <a:ext cx="3537858" cy="5254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 este caso </a:t>
            </a:r>
            <a:r>
              <a:rPr lang="es-ES"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nombre</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es el índice.</a:t>
            </a:r>
          </a:p>
        </p:txBody>
      </p:sp>
      <p:sp>
        <p:nvSpPr>
          <p:cNvPr id="5" name="Rectángulo: esquinas redondeadas 4">
            <a:extLst>
              <a:ext uri="{FF2B5EF4-FFF2-40B4-BE49-F238E27FC236}">
                <a16:creationId xmlns:a16="http://schemas.microsoft.com/office/drawing/2014/main" id="{58EA5390-2821-4B78-A9C4-979083231626}"/>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RECORRER ARRAYS CON FORIN</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398268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63670595-8208-436B-A6C9-93EBB0F1205E}"/>
              </a:ext>
            </a:extLst>
          </p:cNvPr>
          <p:cNvSpPr txBox="1">
            <a:spLocks/>
          </p:cNvSpPr>
          <p:nvPr/>
        </p:nvSpPr>
        <p:spPr>
          <a:xfrm>
            <a:off x="1494971" y="1537029"/>
            <a:ext cx="9100458" cy="103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800" b="1" dirty="0">
                <a:solidFill>
                  <a:schemeClr val="bg1"/>
                </a:solidFill>
                <a:latin typeface="+mn-lt"/>
              </a:rPr>
              <a:t>REST</a:t>
            </a:r>
            <a:r>
              <a:rPr lang="es-ES" sz="2800" b="1" dirty="0">
                <a:solidFill>
                  <a:schemeClr val="bg1"/>
                </a:solidFill>
              </a:rPr>
              <a: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pasamos un número indeterminado de parámetros que serán metidos en un array</a:t>
            </a:r>
            <a:endParaRPr lang="es-ES" sz="2800" b="1" dirty="0">
              <a:solidFill>
                <a:schemeClr val="bg1"/>
              </a:solidFill>
            </a:endParaRPr>
          </a:p>
        </p:txBody>
      </p:sp>
      <p:sp>
        <p:nvSpPr>
          <p:cNvPr id="4" name="Título 5">
            <a:extLst>
              <a:ext uri="{FF2B5EF4-FFF2-40B4-BE49-F238E27FC236}">
                <a16:creationId xmlns:a16="http://schemas.microsoft.com/office/drawing/2014/main" id="{A83B522B-269B-480C-AE1D-DF8483B8764B}"/>
              </a:ext>
            </a:extLst>
          </p:cNvPr>
          <p:cNvSpPr txBox="1">
            <a:spLocks/>
          </p:cNvSpPr>
          <p:nvPr/>
        </p:nvSpPr>
        <p:spPr>
          <a:xfrm>
            <a:off x="1494971" y="2352057"/>
            <a:ext cx="9361715" cy="2968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fruta1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fruta2</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err="1">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arrayFrutas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"fruta1: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"fruta2: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fruta2);</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"Resto de frutas: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arrayFrutas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"Pera"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"Manzana"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"Fresa"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"Coco"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"Plátano"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F4CB14A1-F18D-4FBA-BCAA-9BDE851B9918}"/>
              </a:ext>
            </a:extLst>
          </p:cNvPr>
          <p:cNvPicPr/>
          <p:nvPr/>
        </p:nvPicPr>
        <p:blipFill>
          <a:blip r:embed="rId4"/>
          <a:stretch>
            <a:fillRect/>
          </a:stretch>
        </p:blipFill>
        <p:spPr>
          <a:xfrm>
            <a:off x="2557690" y="5447398"/>
            <a:ext cx="3244850" cy="609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ángulo: esquinas redondeadas 6">
            <a:extLst>
              <a:ext uri="{FF2B5EF4-FFF2-40B4-BE49-F238E27FC236}">
                <a16:creationId xmlns:a16="http://schemas.microsoft.com/office/drawing/2014/main" id="{A7BFCC0F-5A0C-4D93-93BA-E5608679A8EE}"/>
              </a:ext>
            </a:extLst>
          </p:cNvPr>
          <p:cNvSpPr/>
          <p:nvPr/>
        </p:nvSpPr>
        <p:spPr>
          <a:xfrm>
            <a:off x="406617" y="202107"/>
            <a:ext cx="3250983" cy="1032001"/>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REST </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2473508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63670595-8208-436B-A6C9-93EBB0F1205E}"/>
              </a:ext>
            </a:extLst>
          </p:cNvPr>
          <p:cNvSpPr txBox="1">
            <a:spLocks/>
          </p:cNvSpPr>
          <p:nvPr/>
        </p:nvSpPr>
        <p:spPr>
          <a:xfrm>
            <a:off x="1538514" y="1161143"/>
            <a:ext cx="6001657" cy="103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800" b="1" dirty="0">
                <a:solidFill>
                  <a:schemeClr val="bg1"/>
                </a:solidFill>
                <a:latin typeface="+mn-lt"/>
              </a:rPr>
              <a:t>SPREAD</a:t>
            </a:r>
            <a:r>
              <a:rPr lang="es-ES" sz="2800" b="1" dirty="0">
                <a:solidFill>
                  <a:schemeClr val="bg1"/>
                </a:solidFill>
              </a:rPr>
              <a:t>:</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Pasamos un array como parámetro:</a:t>
            </a:r>
            <a:endParaRPr lang="es-ES" sz="2800" b="1" dirty="0">
              <a:solidFill>
                <a:schemeClr val="bg1"/>
              </a:solidFill>
            </a:endParaRPr>
          </a:p>
        </p:txBody>
      </p:sp>
      <p:sp>
        <p:nvSpPr>
          <p:cNvPr id="4" name="Título 5">
            <a:extLst>
              <a:ext uri="{FF2B5EF4-FFF2-40B4-BE49-F238E27FC236}">
                <a16:creationId xmlns:a16="http://schemas.microsoft.com/office/drawing/2014/main" id="{A83B522B-269B-480C-AE1D-DF8483B8764B}"/>
              </a:ext>
            </a:extLst>
          </p:cNvPr>
          <p:cNvSpPr txBox="1">
            <a:spLocks/>
          </p:cNvSpPr>
          <p:nvPr/>
        </p:nvSpPr>
        <p:spPr>
          <a:xfrm>
            <a:off x="1538514" y="1976171"/>
            <a:ext cx="9361715" cy="2968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listaFrutas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fruta1</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fruta2</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i="1" dirty="0" err="1">
                <a:solidFill>
                  <a:srgbClr val="FD971F"/>
                </a:solidFill>
                <a:effectLst/>
                <a:latin typeface="Consolas" panose="020B0609020204030204" pitchFamily="49" charset="0"/>
                <a:ea typeface="Times New Roman" panose="02020603050405020304" pitchFamily="18" charset="0"/>
                <a:cs typeface="Times New Roman" panose="02020603050405020304" pitchFamily="18" charset="0"/>
              </a:rPr>
              <a:t>arrayFrutas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"fruta1: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"fruta2: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fruta2);</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a:t>
            </a:r>
            <a:r>
              <a:rPr lang="es-ES" sz="18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"Resto de frutas: "</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arrayFrutas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DDDDDD"/>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i="1" dirty="0" err="1">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frutas </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"Pera"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E6DB74"/>
                </a:solidFill>
                <a:latin typeface="Consolas" panose="020B0609020204030204" pitchFamily="49" charset="0"/>
                <a:ea typeface="Times New Roman" panose="02020603050405020304" pitchFamily="18" charset="0"/>
                <a:cs typeface="Times New Roman" panose="02020603050405020304" pitchFamily="18" charset="0"/>
              </a:rPr>
              <a:t>Melon</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listaFrutas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frutas,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"Manzana"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"Fresa"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"Coco"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"Plátano"</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esquinas redondeadas 7">
            <a:extLst>
              <a:ext uri="{FF2B5EF4-FFF2-40B4-BE49-F238E27FC236}">
                <a16:creationId xmlns:a16="http://schemas.microsoft.com/office/drawing/2014/main" id="{091AF83C-190B-4570-B006-6A242C7DCEBB}"/>
              </a:ext>
            </a:extLst>
          </p:cNvPr>
          <p:cNvSpPr/>
          <p:nvPr/>
        </p:nvSpPr>
        <p:spPr>
          <a:xfrm>
            <a:off x="406617" y="202108"/>
            <a:ext cx="2589801" cy="959035"/>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SPREAD </a:t>
            </a:r>
            <a:endParaRPr lang="es-ES" sz="2400" kern="0" dirty="0">
              <a:solidFill>
                <a:srgbClr val="FFFFFF"/>
              </a:solidFill>
              <a:latin typeface="Arial"/>
              <a:sym typeface="Arial"/>
            </a:endParaRPr>
          </a:p>
        </p:txBody>
      </p:sp>
      <p:pic>
        <p:nvPicPr>
          <p:cNvPr id="5" name="Imagen 4">
            <a:extLst>
              <a:ext uri="{FF2B5EF4-FFF2-40B4-BE49-F238E27FC236}">
                <a16:creationId xmlns:a16="http://schemas.microsoft.com/office/drawing/2014/main" id="{070B41CB-7ACC-4B3B-93EA-8A389A3D90C4}"/>
              </a:ext>
            </a:extLst>
          </p:cNvPr>
          <p:cNvPicPr>
            <a:picLocks noChangeAspect="1"/>
          </p:cNvPicPr>
          <p:nvPr/>
        </p:nvPicPr>
        <p:blipFill>
          <a:blip r:embed="rId4"/>
          <a:stretch>
            <a:fillRect/>
          </a:stretch>
        </p:blipFill>
        <p:spPr>
          <a:xfrm>
            <a:off x="2644921" y="5258646"/>
            <a:ext cx="3124636" cy="876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882380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Lst>
      </p:timing>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8A4962C-0895-4DA8-83C3-11819071DE44}"/>
              </a:ext>
            </a:extLst>
          </p:cNvPr>
          <p:cNvSpPr txBox="1">
            <a:spLocks/>
          </p:cNvSpPr>
          <p:nvPr/>
        </p:nvSpPr>
        <p:spPr>
          <a:xfrm>
            <a:off x="2580640" y="1740228"/>
            <a:ext cx="5271589" cy="6256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 son más que un array compuesto de otros </a:t>
            </a:r>
            <a:r>
              <a:rPr lang="es-E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arrays</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Título 5">
            <a:extLst>
              <a:ext uri="{FF2B5EF4-FFF2-40B4-BE49-F238E27FC236}">
                <a16:creationId xmlns:a16="http://schemas.microsoft.com/office/drawing/2014/main" id="{37581DF6-1E9D-48EF-9BE1-2B3D193CB882}"/>
              </a:ext>
            </a:extLst>
          </p:cNvPr>
          <p:cNvSpPr txBox="1">
            <a:spLocks/>
          </p:cNvSpPr>
          <p:nvPr/>
        </p:nvSpPr>
        <p:spPr>
          <a:xfrm>
            <a:off x="2580639" y="2463147"/>
            <a:ext cx="7245532" cy="2312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peliculas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=['Batman', 'Cars’,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categoria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accion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'infantil’, ’Terror'];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cine=[</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categoria</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peliculas</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console.log(cine);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ítulo 5">
            <a:extLst>
              <a:ext uri="{FF2B5EF4-FFF2-40B4-BE49-F238E27FC236}">
                <a16:creationId xmlns:a16="http://schemas.microsoft.com/office/drawing/2014/main" id="{A1DC8AB3-4DEE-4135-ACA8-026A9833C07E}"/>
              </a:ext>
            </a:extLst>
          </p:cNvPr>
          <p:cNvSpPr txBox="1">
            <a:spLocks/>
          </p:cNvSpPr>
          <p:nvPr/>
        </p:nvSpPr>
        <p:spPr>
          <a:xfrm>
            <a:off x="2580640" y="4872518"/>
            <a:ext cx="5982789" cy="6256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6000"/>
              </a:lnSpc>
              <a:spcAft>
                <a:spcPts val="800"/>
              </a:spcAft>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 acceder a un elemento, por ejemplo, categoría infantil:</a:t>
            </a:r>
          </a:p>
        </p:txBody>
      </p:sp>
      <p:sp>
        <p:nvSpPr>
          <p:cNvPr id="7" name="Título 5">
            <a:extLst>
              <a:ext uri="{FF2B5EF4-FFF2-40B4-BE49-F238E27FC236}">
                <a16:creationId xmlns:a16="http://schemas.microsoft.com/office/drawing/2014/main" id="{D4159304-E5A4-43B8-A58F-091C3C794943}"/>
              </a:ext>
            </a:extLst>
          </p:cNvPr>
          <p:cNvSpPr txBox="1">
            <a:spLocks/>
          </p:cNvSpPr>
          <p:nvPr/>
        </p:nvSpPr>
        <p:spPr>
          <a:xfrm>
            <a:off x="2989942" y="5595437"/>
            <a:ext cx="3730172" cy="807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Console.log(cine[0][1]);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esquinas redondeadas 7">
            <a:extLst>
              <a:ext uri="{FF2B5EF4-FFF2-40B4-BE49-F238E27FC236}">
                <a16:creationId xmlns:a16="http://schemas.microsoft.com/office/drawing/2014/main" id="{08E6AAE5-59CF-4263-AC4F-17B3D131DF22}"/>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ARRAYS MULTIDIMENSIONALES</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183276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25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14:presetBounceEnd="25000">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14:bounceEnd="25000">
                                          <p:cBhvr additive="base">
                                            <p:cTn id="23" dur="10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2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0-#ppt_w/2"/>
                                              </p:val>
                                            </p:tav>
                                            <p:tav tm="100000">
                                              <p:val>
                                                <p:strVal val="#ppt_x"/>
                                              </p:val>
                                            </p:tav>
                                          </p:tavLst>
                                        </p:anim>
                                        <p:anim calcmode="lin" valueType="num">
                                          <p:cBhvr additive="base">
                                            <p:cTn id="2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animBg="1"/>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6" name="Cubo 25">
            <a:extLst>
              <a:ext uri="{FF2B5EF4-FFF2-40B4-BE49-F238E27FC236}">
                <a16:creationId xmlns:a16="http://schemas.microsoft.com/office/drawing/2014/main" id="{32E7B8EE-8133-4EC0-A132-711D7C691650}"/>
              </a:ext>
            </a:extLst>
          </p:cNvPr>
          <p:cNvSpPr/>
          <p:nvPr/>
        </p:nvSpPr>
        <p:spPr>
          <a:xfrm>
            <a:off x="1690454" y="1982366"/>
            <a:ext cx="9135258" cy="4002722"/>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08E6AAE5-59CF-4263-AC4F-17B3D131DF22}"/>
              </a:ext>
            </a:extLst>
          </p:cNvPr>
          <p:cNvSpPr/>
          <p:nvPr/>
        </p:nvSpPr>
        <p:spPr>
          <a:xfrm>
            <a:off x="406617" y="202107"/>
            <a:ext cx="3974884" cy="1240613"/>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ARRAYS MULTIDIMENSIONALES</a:t>
            </a:r>
            <a:endParaRPr lang="es-ES" sz="2400" kern="0" dirty="0">
              <a:solidFill>
                <a:srgbClr val="FFFFFF"/>
              </a:solidFill>
              <a:latin typeface="Arial"/>
              <a:sym typeface="Arial"/>
            </a:endParaRPr>
          </a:p>
        </p:txBody>
      </p:sp>
      <p:sp>
        <p:nvSpPr>
          <p:cNvPr id="2" name="Cubo 1">
            <a:extLst>
              <a:ext uri="{FF2B5EF4-FFF2-40B4-BE49-F238E27FC236}">
                <a16:creationId xmlns:a16="http://schemas.microsoft.com/office/drawing/2014/main" id="{6EF550A3-9440-4BF6-A082-4F9319F05585}"/>
              </a:ext>
            </a:extLst>
          </p:cNvPr>
          <p:cNvSpPr/>
          <p:nvPr/>
        </p:nvSpPr>
        <p:spPr>
          <a:xfrm>
            <a:off x="2359699" y="3635116"/>
            <a:ext cx="3372788" cy="20013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bo 10">
            <a:extLst>
              <a:ext uri="{FF2B5EF4-FFF2-40B4-BE49-F238E27FC236}">
                <a16:creationId xmlns:a16="http://schemas.microsoft.com/office/drawing/2014/main" id="{94482F9F-5416-4AB5-BB80-AFE67169A810}"/>
              </a:ext>
            </a:extLst>
          </p:cNvPr>
          <p:cNvSpPr/>
          <p:nvPr/>
        </p:nvSpPr>
        <p:spPr>
          <a:xfrm>
            <a:off x="2402326" y="4635797"/>
            <a:ext cx="1095845"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Batman</a:t>
            </a:r>
          </a:p>
        </p:txBody>
      </p:sp>
      <p:sp>
        <p:nvSpPr>
          <p:cNvPr id="12" name="Cubo 11">
            <a:extLst>
              <a:ext uri="{FF2B5EF4-FFF2-40B4-BE49-F238E27FC236}">
                <a16:creationId xmlns:a16="http://schemas.microsoft.com/office/drawing/2014/main" id="{5ABD0F4B-81D7-4A95-9E46-DC74D38715AF}"/>
              </a:ext>
            </a:extLst>
          </p:cNvPr>
          <p:cNvSpPr/>
          <p:nvPr/>
        </p:nvSpPr>
        <p:spPr>
          <a:xfrm>
            <a:off x="3498170" y="4635797"/>
            <a:ext cx="789017"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Cars</a:t>
            </a:r>
          </a:p>
        </p:txBody>
      </p:sp>
      <p:sp>
        <p:nvSpPr>
          <p:cNvPr id="14" name="Cubo 13">
            <a:extLst>
              <a:ext uri="{FF2B5EF4-FFF2-40B4-BE49-F238E27FC236}">
                <a16:creationId xmlns:a16="http://schemas.microsoft.com/office/drawing/2014/main" id="{AE4BC6EA-0768-48C7-B5A5-C039F1FE9993}"/>
              </a:ext>
            </a:extLst>
          </p:cNvPr>
          <p:cNvSpPr/>
          <p:nvPr/>
        </p:nvSpPr>
        <p:spPr>
          <a:xfrm>
            <a:off x="4287187" y="4635797"/>
            <a:ext cx="854439"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It</a:t>
            </a:r>
            <a:endParaRPr lang="es-ES" dirty="0"/>
          </a:p>
        </p:txBody>
      </p:sp>
      <p:sp>
        <p:nvSpPr>
          <p:cNvPr id="15" name="CuadroTexto 14">
            <a:extLst>
              <a:ext uri="{FF2B5EF4-FFF2-40B4-BE49-F238E27FC236}">
                <a16:creationId xmlns:a16="http://schemas.microsoft.com/office/drawing/2014/main" id="{A3C4858C-081A-4443-88F9-7B6CE3E7B3A2}"/>
              </a:ext>
            </a:extLst>
          </p:cNvPr>
          <p:cNvSpPr txBox="1"/>
          <p:nvPr/>
        </p:nvSpPr>
        <p:spPr>
          <a:xfrm>
            <a:off x="3354906" y="4150166"/>
            <a:ext cx="1075544" cy="369332"/>
          </a:xfrm>
          <a:prstGeom prst="rect">
            <a:avLst/>
          </a:prstGeom>
          <a:noFill/>
        </p:spPr>
        <p:txBody>
          <a:bodyPr wrap="square">
            <a:spAutoFit/>
          </a:bodyPr>
          <a:lstStyle/>
          <a:p>
            <a:r>
              <a:rPr lang="es-ES" dirty="0">
                <a:solidFill>
                  <a:schemeClr val="bg1"/>
                </a:solidFill>
              </a:rPr>
              <a:t>Películas</a:t>
            </a:r>
          </a:p>
        </p:txBody>
      </p:sp>
      <p:sp>
        <p:nvSpPr>
          <p:cNvPr id="16" name="Cubo 15">
            <a:extLst>
              <a:ext uri="{FF2B5EF4-FFF2-40B4-BE49-F238E27FC236}">
                <a16:creationId xmlns:a16="http://schemas.microsoft.com/office/drawing/2014/main" id="{C09C5904-7462-4088-B5D8-7D0B079929F3}"/>
              </a:ext>
            </a:extLst>
          </p:cNvPr>
          <p:cNvSpPr/>
          <p:nvPr/>
        </p:nvSpPr>
        <p:spPr>
          <a:xfrm>
            <a:off x="5930642" y="3635116"/>
            <a:ext cx="3372788" cy="20013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bo 16">
            <a:extLst>
              <a:ext uri="{FF2B5EF4-FFF2-40B4-BE49-F238E27FC236}">
                <a16:creationId xmlns:a16="http://schemas.microsoft.com/office/drawing/2014/main" id="{C87D2A55-3EFA-40CA-8DE6-5EC37802D05C}"/>
              </a:ext>
            </a:extLst>
          </p:cNvPr>
          <p:cNvSpPr/>
          <p:nvPr/>
        </p:nvSpPr>
        <p:spPr>
          <a:xfrm>
            <a:off x="5973270" y="4635797"/>
            <a:ext cx="1075544"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Acción</a:t>
            </a:r>
          </a:p>
        </p:txBody>
      </p:sp>
      <p:sp>
        <p:nvSpPr>
          <p:cNvPr id="18" name="Cubo 17">
            <a:extLst>
              <a:ext uri="{FF2B5EF4-FFF2-40B4-BE49-F238E27FC236}">
                <a16:creationId xmlns:a16="http://schemas.microsoft.com/office/drawing/2014/main" id="{B845F722-C2BD-40D0-B188-0D9FFD5AD22A}"/>
              </a:ext>
            </a:extLst>
          </p:cNvPr>
          <p:cNvSpPr/>
          <p:nvPr/>
        </p:nvSpPr>
        <p:spPr>
          <a:xfrm>
            <a:off x="6915700" y="4635797"/>
            <a:ext cx="1075544"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Infantil</a:t>
            </a:r>
          </a:p>
        </p:txBody>
      </p:sp>
      <p:sp>
        <p:nvSpPr>
          <p:cNvPr id="19" name="Cubo 18">
            <a:extLst>
              <a:ext uri="{FF2B5EF4-FFF2-40B4-BE49-F238E27FC236}">
                <a16:creationId xmlns:a16="http://schemas.microsoft.com/office/drawing/2014/main" id="{24CA8813-0629-4F55-B2C4-3B752538821B}"/>
              </a:ext>
            </a:extLst>
          </p:cNvPr>
          <p:cNvSpPr/>
          <p:nvPr/>
        </p:nvSpPr>
        <p:spPr>
          <a:xfrm>
            <a:off x="7858130" y="4635797"/>
            <a:ext cx="941096" cy="69971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Terror</a:t>
            </a:r>
          </a:p>
        </p:txBody>
      </p:sp>
      <p:sp>
        <p:nvSpPr>
          <p:cNvPr id="20" name="CuadroTexto 19">
            <a:extLst>
              <a:ext uri="{FF2B5EF4-FFF2-40B4-BE49-F238E27FC236}">
                <a16:creationId xmlns:a16="http://schemas.microsoft.com/office/drawing/2014/main" id="{E513B73B-F7DD-45B0-9B2B-DDB41454A80A}"/>
              </a:ext>
            </a:extLst>
          </p:cNvPr>
          <p:cNvSpPr txBox="1"/>
          <p:nvPr/>
        </p:nvSpPr>
        <p:spPr>
          <a:xfrm>
            <a:off x="6925849" y="4150166"/>
            <a:ext cx="1075544" cy="369332"/>
          </a:xfrm>
          <a:prstGeom prst="rect">
            <a:avLst/>
          </a:prstGeom>
          <a:noFill/>
        </p:spPr>
        <p:txBody>
          <a:bodyPr wrap="square">
            <a:spAutoFit/>
          </a:bodyPr>
          <a:lstStyle/>
          <a:p>
            <a:r>
              <a:rPr lang="es-ES" dirty="0">
                <a:solidFill>
                  <a:schemeClr val="bg1"/>
                </a:solidFill>
              </a:rPr>
              <a:t>Categoría</a:t>
            </a:r>
          </a:p>
        </p:txBody>
      </p:sp>
      <p:sp>
        <p:nvSpPr>
          <p:cNvPr id="27" name="CuadroTexto 26">
            <a:extLst>
              <a:ext uri="{FF2B5EF4-FFF2-40B4-BE49-F238E27FC236}">
                <a16:creationId xmlns:a16="http://schemas.microsoft.com/office/drawing/2014/main" id="{A9992D9D-B052-48B3-B7DE-BE9A7628002F}"/>
              </a:ext>
            </a:extLst>
          </p:cNvPr>
          <p:cNvSpPr txBox="1"/>
          <p:nvPr/>
        </p:nvSpPr>
        <p:spPr>
          <a:xfrm>
            <a:off x="5375300" y="3028890"/>
            <a:ext cx="714373" cy="400110"/>
          </a:xfrm>
          <a:prstGeom prst="rect">
            <a:avLst/>
          </a:prstGeom>
          <a:noFill/>
        </p:spPr>
        <p:txBody>
          <a:bodyPr wrap="square">
            <a:spAutoFit/>
          </a:bodyPr>
          <a:lstStyle/>
          <a:p>
            <a:r>
              <a:rPr lang="es-ES" sz="2000" dirty="0">
                <a:solidFill>
                  <a:schemeClr val="bg1"/>
                </a:solidFill>
              </a:rPr>
              <a:t>Cine</a:t>
            </a:r>
          </a:p>
        </p:txBody>
      </p:sp>
    </p:spTree>
    <p:extLst>
      <p:ext uri="{BB962C8B-B14F-4D97-AF65-F5344CB8AC3E}">
        <p14:creationId xmlns:p14="http://schemas.microsoft.com/office/powerpoint/2010/main" val="249315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2" grpId="0" animBg="1"/>
      <p:bldP spid="11" grpId="0" animBg="1"/>
      <p:bldP spid="12" grpId="0" animBg="1"/>
      <p:bldP spid="14" grpId="0" animBg="1"/>
      <p:bldP spid="15" grpId="0"/>
      <p:bldP spid="16" grpId="0" animBg="1"/>
      <p:bldP spid="17" grpId="0" animBg="1"/>
      <p:bldP spid="18" grpId="0" animBg="1"/>
      <p:bldP spid="19" grpId="0" animBg="1"/>
      <p:bldP spid="20"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8F91510-80D3-4811-B7E5-FAF1725C6869}"/>
              </a:ext>
            </a:extLst>
          </p:cNvPr>
          <p:cNvSpPr txBox="1"/>
          <p:nvPr/>
        </p:nvSpPr>
        <p:spPr>
          <a:xfrm>
            <a:off x="2073337" y="1548628"/>
            <a:ext cx="6298504" cy="923330"/>
          </a:xfrm>
          <a:prstGeom prst="rect">
            <a:avLst/>
          </a:prstGeom>
          <a:noFill/>
        </p:spPr>
        <p:txBody>
          <a:bodyPr wrap="square">
            <a:spAutoFit/>
          </a:bodyPr>
          <a:lstStyle/>
          <a:p>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niElemento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4" name="CuadroTexto 3">
            <a:extLst>
              <a:ext uri="{FF2B5EF4-FFF2-40B4-BE49-F238E27FC236}">
                <a16:creationId xmlns:a16="http://schemas.microsoft.com/office/drawing/2014/main" id="{2B417BD1-1E72-4ECC-B213-DEF1941A6741}"/>
              </a:ext>
            </a:extLst>
          </p:cNvPr>
          <p:cNvSpPr txBox="1"/>
          <p:nvPr/>
        </p:nvSpPr>
        <p:spPr>
          <a:xfrm>
            <a:off x="2073337" y="2471958"/>
            <a:ext cx="6298504" cy="923330"/>
          </a:xfrm>
          <a:prstGeom prst="rect">
            <a:avLst/>
          </a:prstGeom>
          <a:noFill/>
        </p:spPr>
        <p:txBody>
          <a:bodyPr wrap="square">
            <a:spAutoFit/>
          </a:bodyPr>
          <a:lstStyle/>
          <a:p>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niElemento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value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5" name="CuadroTexto 4">
            <a:extLst>
              <a:ext uri="{FF2B5EF4-FFF2-40B4-BE49-F238E27FC236}">
                <a16:creationId xmlns:a16="http://schemas.microsoft.com/office/drawing/2014/main" id="{A879EAC5-4720-4EB4-BBA3-C5572DB86519}"/>
              </a:ext>
            </a:extLst>
          </p:cNvPr>
          <p:cNvSpPr txBox="1"/>
          <p:nvPr/>
        </p:nvSpPr>
        <p:spPr>
          <a:xfrm>
            <a:off x="2073337" y="3395288"/>
            <a:ext cx="6298504" cy="923330"/>
          </a:xfrm>
          <a:prstGeom prst="rect">
            <a:avLst/>
          </a:prstGeom>
          <a:noFill/>
        </p:spPr>
        <p:txBody>
          <a:bodyPr wrap="square">
            <a:spAutoFit/>
          </a:bodyPr>
          <a:lstStyle/>
          <a:p>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niElemento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innerHTML</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793670D2-7502-43D1-8088-32EC8F171752}"/>
              </a:ext>
            </a:extLst>
          </p:cNvPr>
          <p:cNvSpPr txBox="1"/>
          <p:nvPr/>
        </p:nvSpPr>
        <p:spPr>
          <a:xfrm>
            <a:off x="2357816" y="4318618"/>
            <a:ext cx="8503224" cy="1754326"/>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miCaja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innerHTML</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"Texto cambiado desde </a:t>
            </a:r>
            <a:r>
              <a:rPr lang="es-ES" b="0" dirty="0" err="1">
                <a:solidFill>
                  <a:srgbClr val="CE9178"/>
                </a:solidFill>
                <a:effectLst/>
                <a:latin typeface="Consolas" panose="020B0609020204030204" pitchFamily="49" charset="0"/>
              </a:rPr>
              <a:t>JS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C2B81C75-63F1-456B-8EF7-51794C193367}"/>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DOM</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6898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D83CA5A-D30B-47F7-B61A-CD89355CBFAD}"/>
              </a:ext>
            </a:extLst>
          </p:cNvPr>
          <p:cNvPicPr>
            <a:picLocks noChangeAspect="1"/>
          </p:cNvPicPr>
          <p:nvPr/>
        </p:nvPicPr>
        <p:blipFill>
          <a:blip r:embed="rId4"/>
          <a:stretch>
            <a:fillRect/>
          </a:stretch>
        </p:blipFill>
        <p:spPr>
          <a:xfrm>
            <a:off x="3306120" y="1925581"/>
            <a:ext cx="5579759" cy="26870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ángulo: esquinas redondeadas 3">
            <a:extLst>
              <a:ext uri="{FF2B5EF4-FFF2-40B4-BE49-F238E27FC236}">
                <a16:creationId xmlns:a16="http://schemas.microsoft.com/office/drawing/2014/main" id="{BA50246B-F924-4A9D-B96B-C8055F505A63}"/>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DOM</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390971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00000"/>
                    </a14:imgEffect>
                  </a14:imgLayer>
                </a14:imgProps>
              </a:ext>
            </a:extLst>
          </a:blip>
          <a:srcRect/>
          <a:stretch>
            <a:fillRect t="-9000" b="-9000"/>
          </a:stretch>
        </a:blipFill>
        <a:effectLst/>
      </p:bgPr>
    </p:bg>
    <p:spTree>
      <p:nvGrpSpPr>
        <p:cNvPr id="1" name="Shape 76"/>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9996BE4-87EC-40FE-9770-BE72D193EED7}"/>
              </a:ext>
            </a:extLst>
          </p:cNvPr>
          <p:cNvSpPr/>
          <p:nvPr/>
        </p:nvSpPr>
        <p:spPr>
          <a:xfrm>
            <a:off x="477519" y="3957887"/>
            <a:ext cx="7069431" cy="2371795"/>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dirty="0">
              <a:solidFill>
                <a:srgbClr val="FFFFFF"/>
              </a:solidFill>
              <a:latin typeface="Arial"/>
              <a:sym typeface="Arial"/>
            </a:endParaRPr>
          </a:p>
        </p:txBody>
      </p:sp>
      <p:sp>
        <p:nvSpPr>
          <p:cNvPr id="3" name="Rectángulo: esquinas redondeadas 2">
            <a:extLst>
              <a:ext uri="{FF2B5EF4-FFF2-40B4-BE49-F238E27FC236}">
                <a16:creationId xmlns:a16="http://schemas.microsoft.com/office/drawing/2014/main" id="{7E811F5F-3520-4958-B9CB-BA5ABD1B33F1}"/>
              </a:ext>
            </a:extLst>
          </p:cNvPr>
          <p:cNvSpPr/>
          <p:nvPr/>
        </p:nvSpPr>
        <p:spPr>
          <a:xfrm>
            <a:off x="477519" y="1765537"/>
            <a:ext cx="7069431" cy="1844975"/>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s-ES" sz="1867" kern="0" dirty="0">
              <a:solidFill>
                <a:srgbClr val="FFFFFF"/>
              </a:solidFill>
              <a:latin typeface="Arial"/>
              <a:sym typeface="Arial"/>
            </a:endParaRPr>
          </a:p>
        </p:txBody>
      </p:sp>
      <p:sp>
        <p:nvSpPr>
          <p:cNvPr id="77" name="Google Shape;77;p15"/>
          <p:cNvSpPr txBox="1">
            <a:spLocks noGrp="1"/>
          </p:cNvSpPr>
          <p:nvPr>
            <p:ph type="ctrTitle" idx="4294967295"/>
          </p:nvPr>
        </p:nvSpPr>
        <p:spPr>
          <a:xfrm>
            <a:off x="609599" y="626465"/>
            <a:ext cx="4341412" cy="1021200"/>
          </a:xfrm>
          <a:prstGeom prst="rect">
            <a:avLst/>
          </a:prstGeom>
        </p:spPr>
        <p:txBody>
          <a:bodyPr spcFirstLastPara="1" wrap="square" lIns="121900" tIns="121900" rIns="121900" bIns="121900" anchor="b" anchorCtr="0">
            <a:noAutofit/>
          </a:bodyPr>
          <a:lstStyle/>
          <a:p>
            <a:pPr lvl="0"/>
            <a:r>
              <a:rPr lang="es-ES" sz="4267" dirty="0"/>
              <a:t>COMENTARIOS</a:t>
            </a:r>
            <a:endParaRPr sz="4000" dirty="0"/>
          </a:p>
        </p:txBody>
      </p:sp>
      <p:sp>
        <p:nvSpPr>
          <p:cNvPr id="6" name="Marcador de contenido 2">
            <a:extLst>
              <a:ext uri="{FF2B5EF4-FFF2-40B4-BE49-F238E27FC236}">
                <a16:creationId xmlns:a16="http://schemas.microsoft.com/office/drawing/2014/main" id="{26A462F2-3F2C-48AC-B71D-8E39E258A878}"/>
              </a:ext>
            </a:extLst>
          </p:cNvPr>
          <p:cNvSpPr txBox="1">
            <a:spLocks/>
          </p:cNvSpPr>
          <p:nvPr/>
        </p:nvSpPr>
        <p:spPr>
          <a:xfrm>
            <a:off x="609600" y="1947050"/>
            <a:ext cx="7183121" cy="148195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s-ES" sz="2667" kern="0" dirty="0">
                <a:solidFill>
                  <a:srgbClr val="FFFFFF"/>
                </a:solidFill>
              </a:rPr>
              <a:t>Comentario de una línea:</a:t>
            </a:r>
          </a:p>
          <a:p>
            <a:pPr defTabSz="1219170"/>
            <a:endParaRPr lang="es-ES" sz="2667" kern="0" dirty="0">
              <a:solidFill>
                <a:srgbClr val="FFFFFF"/>
              </a:solidFill>
            </a:endParaRPr>
          </a:p>
          <a:p>
            <a:pPr defTabSz="1219170"/>
            <a:r>
              <a:rPr lang="es-ES" sz="2667" kern="0" dirty="0">
                <a:solidFill>
                  <a:srgbClr val="00B0F0"/>
                </a:solidFill>
              </a:rPr>
              <a:t>// Esto es un comentario de una </a:t>
            </a:r>
            <a:r>
              <a:rPr lang="es-ES" sz="2667" kern="0" dirty="0" err="1">
                <a:solidFill>
                  <a:srgbClr val="00B0F0"/>
                </a:solidFill>
              </a:rPr>
              <a:t>lÍnea</a:t>
            </a:r>
            <a:endParaRPr lang="es-ES" sz="2667" kern="0" dirty="0">
              <a:solidFill>
                <a:srgbClr val="00B0F0"/>
              </a:solidFill>
            </a:endParaRPr>
          </a:p>
          <a:p>
            <a:pPr defTabSz="1219170"/>
            <a:endParaRPr lang="es-ES" sz="1867" kern="0" dirty="0"/>
          </a:p>
        </p:txBody>
      </p:sp>
      <p:sp>
        <p:nvSpPr>
          <p:cNvPr id="2" name="Marcador de contenido 2">
            <a:extLst>
              <a:ext uri="{FF2B5EF4-FFF2-40B4-BE49-F238E27FC236}">
                <a16:creationId xmlns:a16="http://schemas.microsoft.com/office/drawing/2014/main" id="{5F708D65-2ECD-4F0A-A939-7A9934ADCBB2}"/>
              </a:ext>
            </a:extLst>
          </p:cNvPr>
          <p:cNvSpPr txBox="1">
            <a:spLocks/>
          </p:cNvSpPr>
          <p:nvPr/>
        </p:nvSpPr>
        <p:spPr>
          <a:xfrm>
            <a:off x="609599" y="4320909"/>
            <a:ext cx="6776133" cy="20087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s-ES" sz="2667" kern="0" dirty="0">
                <a:solidFill>
                  <a:srgbClr val="FFFFFF"/>
                </a:solidFill>
              </a:rPr>
              <a:t>Comentario de varias líneas:</a:t>
            </a:r>
          </a:p>
          <a:p>
            <a:pPr defTabSz="1219170"/>
            <a:endParaRPr lang="es-ES" sz="2667" kern="0" dirty="0">
              <a:solidFill>
                <a:srgbClr val="FFFFFF"/>
              </a:solidFill>
            </a:endParaRPr>
          </a:p>
          <a:p>
            <a:pPr defTabSz="1219170"/>
            <a:r>
              <a:rPr lang="es-ES" sz="2667" kern="0" dirty="0">
                <a:solidFill>
                  <a:srgbClr val="00B0F0"/>
                </a:solidFill>
              </a:rPr>
              <a:t>/* Esto es un comentario en </a:t>
            </a:r>
            <a:r>
              <a:rPr lang="es-ES" sz="2667" kern="0" dirty="0" err="1">
                <a:solidFill>
                  <a:srgbClr val="00B0F0"/>
                </a:solidFill>
              </a:rPr>
              <a:t>Javascript</a:t>
            </a:r>
            <a:r>
              <a:rPr lang="es-ES" sz="2667" kern="0" dirty="0">
                <a:solidFill>
                  <a:srgbClr val="00B0F0"/>
                </a:solidFill>
              </a:rPr>
              <a:t> que ocupa varias líneas */</a:t>
            </a:r>
          </a:p>
          <a:p>
            <a:pPr defTabSz="1219170"/>
            <a:endParaRPr lang="es-ES" sz="1867" kern="0"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1+#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1+#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p:bldP spid="2" grpId="0"/>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9849722-5637-4851-8BB1-FB3355D157F5}"/>
              </a:ext>
            </a:extLst>
          </p:cNvPr>
          <p:cNvSpPr txBox="1"/>
          <p:nvPr/>
        </p:nvSpPr>
        <p:spPr>
          <a:xfrm>
            <a:off x="1584960" y="1584961"/>
            <a:ext cx="10200640" cy="4500880"/>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decision</a:t>
            </a:r>
            <a:r>
              <a:rPr lang="es-ES" b="0" dirty="0">
                <a:solidFill>
                  <a:srgbClr val="D4D4D4"/>
                </a:solidFill>
                <a:effectLst/>
                <a:latin typeface="Consolas" panose="020B0609020204030204" pitchFamily="49" charset="0"/>
              </a:rPr>
              <a:t> = </a:t>
            </a:r>
            <a:r>
              <a:rPr lang="es-ES" b="0" dirty="0" err="1">
                <a:solidFill>
                  <a:srgbClr val="DCDCAA"/>
                </a:solidFill>
                <a:effectLst/>
                <a:latin typeface="Consolas" panose="020B0609020204030204" pitchFamily="49" charset="0"/>
              </a:rPr>
              <a:t>prompt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"Elige color, red, blue"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decision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"blue"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miCaja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err="1">
                <a:solidFill>
                  <a:srgbClr val="D4D4D4"/>
                </a:solidFill>
                <a:effectLst/>
                <a:latin typeface="Consolas" panose="020B0609020204030204" pitchFamily="49" charset="0"/>
              </a:rPr>
              <a:t>.</a:t>
            </a:r>
            <a:r>
              <a:rPr lang="es-ES" b="0" dirty="0" err="1">
                <a:solidFill>
                  <a:srgbClr val="4FC1FF"/>
                </a:solidFill>
                <a:effectLst/>
                <a:latin typeface="Consolas" panose="020B0609020204030204" pitchFamily="49" charset="0"/>
              </a:rPr>
              <a:t>style</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background</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"blue"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decision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"red"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getElementById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miCaja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err="1">
                <a:solidFill>
                  <a:srgbClr val="D4D4D4"/>
                </a:solidFill>
                <a:effectLst/>
                <a:latin typeface="Consolas" panose="020B0609020204030204" pitchFamily="49" charset="0"/>
              </a:rPr>
              <a:t>.</a:t>
            </a:r>
            <a:r>
              <a:rPr lang="es-ES" b="0" dirty="0" err="1">
                <a:solidFill>
                  <a:srgbClr val="4FC1FF"/>
                </a:solidFill>
                <a:effectLst/>
                <a:latin typeface="Consolas" panose="020B0609020204030204" pitchFamily="49" charset="0"/>
              </a:rPr>
              <a:t>style</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background</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"red"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"Color erróneo"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4" name="Rectángulo: esquinas redondeadas 3">
            <a:extLst>
              <a:ext uri="{FF2B5EF4-FFF2-40B4-BE49-F238E27FC236}">
                <a16:creationId xmlns:a16="http://schemas.microsoft.com/office/drawing/2014/main" id="{D292C3B5-5AD8-4A7B-B053-03F23A4E4B23}"/>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DOM</a:t>
            </a:r>
            <a:endParaRPr lang="es-ES" sz="2400" kern="0" dirty="0">
              <a:solidFill>
                <a:srgbClr val="FFFFFF"/>
              </a:solidFill>
              <a:latin typeface="Arial"/>
              <a:sym typeface="Arial"/>
            </a:endParaRPr>
          </a:p>
        </p:txBody>
      </p:sp>
    </p:spTree>
    <p:extLst>
      <p:ext uri="{BB962C8B-B14F-4D97-AF65-F5344CB8AC3E}">
        <p14:creationId xmlns:p14="http://schemas.microsoft.com/office/powerpoint/2010/main" val="214249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2EE92EEF-9475-4E10-B26D-8218853A083C}"/>
              </a:ext>
            </a:extLst>
          </p:cNvPr>
          <p:cNvSpPr>
            <a:spLocks noGrp="1"/>
          </p:cNvSpPr>
          <p:nvPr>
            <p:ph type="title"/>
          </p:nvPr>
        </p:nvSpPr>
        <p:spPr>
          <a:xfrm>
            <a:off x="3241040" y="562662"/>
            <a:ext cx="5709920" cy="975995"/>
          </a:xfrm>
        </p:spPr>
        <p:txBody>
          <a:bodyPr>
            <a:normAutofit/>
          </a:bodyPr>
          <a:lstStyle/>
          <a:p>
            <a:pPr algn="ctr"/>
            <a:r>
              <a:rPr lang="es-ES" b="0" dirty="0" err="1">
                <a:solidFill>
                  <a:srgbClr val="DCDCAA"/>
                </a:solidFill>
                <a:effectLst/>
                <a:latin typeface="Consolas" panose="020B0609020204030204" pitchFamily="49" charset="0"/>
              </a:rPr>
              <a:t>querySelector</a:t>
            </a:r>
            <a:endParaRPr lang="es-ES" b="1" dirty="0">
              <a:solidFill>
                <a:schemeClr val="bg1"/>
              </a:solidFill>
            </a:endParaRPr>
          </a:p>
        </p:txBody>
      </p:sp>
      <p:sp>
        <p:nvSpPr>
          <p:cNvPr id="5" name="CuadroTexto 4">
            <a:extLst>
              <a:ext uri="{FF2B5EF4-FFF2-40B4-BE49-F238E27FC236}">
                <a16:creationId xmlns:a16="http://schemas.microsoft.com/office/drawing/2014/main" id="{99849722-5637-4851-8BB1-FB3355D157F5}"/>
              </a:ext>
            </a:extLst>
          </p:cNvPr>
          <p:cNvSpPr txBox="1"/>
          <p:nvPr/>
        </p:nvSpPr>
        <p:spPr>
          <a:xfrm>
            <a:off x="1879250" y="2734020"/>
            <a:ext cx="8148670" cy="2862322"/>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miFuncion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querySelector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miCaja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seleccion</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style</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background</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"red"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seleccion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miFuncion</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9362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2EE92EEF-9475-4E10-B26D-8218853A083C}"/>
              </a:ext>
            </a:extLst>
          </p:cNvPr>
          <p:cNvSpPr>
            <a:spLocks noGrp="1"/>
          </p:cNvSpPr>
          <p:nvPr>
            <p:ph type="title"/>
          </p:nvPr>
        </p:nvSpPr>
        <p:spPr>
          <a:xfrm>
            <a:off x="2887016" y="457559"/>
            <a:ext cx="6417967" cy="975995"/>
          </a:xfrm>
        </p:spPr>
        <p:txBody>
          <a:bodyPr>
            <a:normAutofit fontScale="90000"/>
          </a:bodyPr>
          <a:lstStyle/>
          <a:p>
            <a:pPr algn="ctr"/>
            <a:r>
              <a:rPr lang="es-ES" dirty="0" err="1">
                <a:solidFill>
                  <a:srgbClr val="DCDCAA"/>
                </a:solidFill>
                <a:effectLst/>
                <a:latin typeface="Consolas" panose="020B0609020204030204" pitchFamily="49" charset="0"/>
              </a:rPr>
              <a:t>getElementsByTagName</a:t>
            </a:r>
            <a:r>
              <a:rPr lang="es-ES" dirty="0">
                <a:solidFill>
                  <a:srgbClr val="DCDCAA"/>
                </a:solidFill>
                <a:effectLst/>
                <a:latin typeface="Consolas" panose="020B0609020204030204" pitchFamily="49" charset="0"/>
              </a:rPr>
              <a:t>()</a:t>
            </a:r>
            <a:endParaRPr lang="es-ES" dirty="0">
              <a:solidFill>
                <a:schemeClr val="bg1"/>
              </a:solidFill>
            </a:endParaRPr>
          </a:p>
        </p:txBody>
      </p:sp>
      <p:sp>
        <p:nvSpPr>
          <p:cNvPr id="5" name="CuadroTexto 4">
            <a:extLst>
              <a:ext uri="{FF2B5EF4-FFF2-40B4-BE49-F238E27FC236}">
                <a16:creationId xmlns:a16="http://schemas.microsoft.com/office/drawing/2014/main" id="{99849722-5637-4851-8BB1-FB3355D157F5}"/>
              </a:ext>
            </a:extLst>
          </p:cNvPr>
          <p:cNvSpPr txBox="1"/>
          <p:nvPr/>
        </p:nvSpPr>
        <p:spPr>
          <a:xfrm>
            <a:off x="2425788" y="2839123"/>
            <a:ext cx="8042515" cy="2585323"/>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Primer DIV</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Segundo DIV</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Tercer DIV</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eleccion</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document</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getElementsByTagName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div</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salida</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eleccion</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textContent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salida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script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4" name="CuadroTexto 3">
            <a:extLst>
              <a:ext uri="{FF2B5EF4-FFF2-40B4-BE49-F238E27FC236}">
                <a16:creationId xmlns:a16="http://schemas.microsoft.com/office/drawing/2014/main" id="{3B80A81E-B12F-4F5D-937B-1755F8EB6F1B}"/>
              </a:ext>
            </a:extLst>
          </p:cNvPr>
          <p:cNvSpPr txBox="1"/>
          <p:nvPr/>
        </p:nvSpPr>
        <p:spPr>
          <a:xfrm>
            <a:off x="2031293" y="1762538"/>
            <a:ext cx="6114223" cy="1015663"/>
          </a:xfrm>
          <a:prstGeom prst="rect">
            <a:avLst/>
          </a:prstGeom>
          <a:noFill/>
        </p:spPr>
        <p:txBody>
          <a:bodyPr wrap="square">
            <a:spAutoFit/>
          </a:bodyPr>
          <a:lstStyle/>
          <a:p>
            <a:r>
              <a:rPr lang="es-ES" sz="2400" b="1" dirty="0">
                <a:solidFill>
                  <a:srgbClr val="9CDCFE"/>
                </a:solidFill>
                <a:effectLst/>
                <a:latin typeface="Consolas" panose="020B0609020204030204" pitchFamily="49" charset="0"/>
              </a:rPr>
              <a:t>Nos devuelve un Array de elementos</a:t>
            </a:r>
            <a:endParaRPr lang="es-ES" sz="2400" b="1"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4877879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25000">
                                          <p:cBhvr additive="base">
                                            <p:cTn id="12" dur="1000" fill="hold"/>
                                            <p:tgtEl>
                                              <p:spTgt spid="4"/>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4" grpId="0"/>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CB703D1D-55DD-4F33-9EE3-977136F938A9}"/>
              </a:ext>
            </a:extLst>
          </p:cNvPr>
          <p:cNvSpPr/>
          <p:nvPr/>
        </p:nvSpPr>
        <p:spPr>
          <a:xfrm>
            <a:off x="406617" y="202108"/>
            <a:ext cx="2176162"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reflection blurRad="6350" stA="50000" endA="300" endPos="55500" dist="508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BOM</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8068FD69-1A90-47AC-B852-D883AA3A2A1B}"/>
              </a:ext>
            </a:extLst>
          </p:cNvPr>
          <p:cNvSpPr txBox="1"/>
          <p:nvPr/>
        </p:nvSpPr>
        <p:spPr>
          <a:xfrm>
            <a:off x="2189576" y="1908447"/>
            <a:ext cx="4475384" cy="923330"/>
          </a:xfrm>
          <a:prstGeom prst="rect">
            <a:avLst/>
          </a:prstGeom>
          <a:noFill/>
        </p:spPr>
        <p:txBody>
          <a:bodyPr wrap="square">
            <a:spAutoFit/>
          </a:bodyPr>
          <a:lstStyle/>
          <a:p>
            <a:r>
              <a:rPr lang="es-ES" b="1" dirty="0">
                <a:solidFill>
                  <a:schemeClr val="bg1"/>
                </a:solidFill>
                <a:effectLst/>
              </a:rPr>
              <a:t>Modelo de Objetos del Navegador</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844C74C1-943C-4479-A656-92B8625DC277}"/>
              </a:ext>
            </a:extLst>
          </p:cNvPr>
          <p:cNvSpPr txBox="1"/>
          <p:nvPr/>
        </p:nvSpPr>
        <p:spPr>
          <a:xfrm>
            <a:off x="1157170" y="3936412"/>
            <a:ext cx="10523621" cy="326051"/>
          </a:xfrm>
          <a:prstGeom prst="rect">
            <a:avLst/>
          </a:prstGeom>
          <a:noFill/>
        </p:spPr>
        <p:txBody>
          <a:bodyPr wrap="square">
            <a:spAutoFit/>
          </a:bodyPr>
          <a:lstStyle/>
          <a:p>
            <a:pPr indent="449580">
              <a:lnSpc>
                <a:spcPts val="1800"/>
              </a:lnSpc>
              <a:spcAft>
                <a:spcPts val="800"/>
              </a:spcAft>
            </a:pPr>
            <a:r>
              <a:rPr lang="es-ES" sz="180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console</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window</a:t>
            </a:r>
            <a:r>
              <a:rPr lang="es-ES" sz="1800" dirty="0" err="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innerHeight</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92D050"/>
                </a:solidFill>
                <a:effectLst/>
                <a:latin typeface="Consolas" panose="020B0609020204030204" pitchFamily="49" charset="0"/>
                <a:ea typeface="Times New Roman" panose="02020603050405020304" pitchFamily="18" charset="0"/>
                <a:cs typeface="Times New Roman" panose="02020603050405020304" pitchFamily="18" charset="0"/>
              </a:rPr>
              <a:t>//Altura de la ventana del navegador</a:t>
            </a:r>
            <a:endParaRPr lang="es-ES"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603F5D49-35E8-4AD4-B0CA-72699A0FEA1E}"/>
              </a:ext>
            </a:extLst>
          </p:cNvPr>
          <p:cNvSpPr txBox="1"/>
          <p:nvPr/>
        </p:nvSpPr>
        <p:spPr>
          <a:xfrm>
            <a:off x="2189576" y="2589281"/>
            <a:ext cx="6446144" cy="923330"/>
          </a:xfrm>
          <a:prstGeom prst="rect">
            <a:avLst/>
          </a:prstGeom>
          <a:noFill/>
        </p:spPr>
        <p:txBody>
          <a:bodyPr wrap="square">
            <a:spAutoFit/>
          </a:bodyPr>
          <a:lstStyle/>
          <a:p>
            <a:r>
              <a:rPr lang="es-ES" b="1" dirty="0">
                <a:solidFill>
                  <a:schemeClr val="bg1"/>
                </a:solidFill>
                <a:effectLst/>
              </a:rPr>
              <a:t>Nos permite manipular las propiedades del navegador:</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AEE804B9-792D-4A4A-894B-D2BB789C3A72}"/>
              </a:ext>
            </a:extLst>
          </p:cNvPr>
          <p:cNvSpPr txBox="1"/>
          <p:nvPr/>
        </p:nvSpPr>
        <p:spPr>
          <a:xfrm>
            <a:off x="1157169" y="4459538"/>
            <a:ext cx="10331117" cy="326051"/>
          </a:xfrm>
          <a:prstGeom prst="rect">
            <a:avLst/>
          </a:prstGeom>
          <a:noFill/>
        </p:spPr>
        <p:txBody>
          <a:bodyPr wrap="square">
            <a:spAutoFit/>
          </a:bodyPr>
          <a:lstStyle/>
          <a:p>
            <a:pPr indent="449580">
              <a:lnSpc>
                <a:spcPts val="1800"/>
              </a:lnSpc>
              <a:spcAft>
                <a:spcPts val="800"/>
              </a:spcAft>
            </a:pPr>
            <a:r>
              <a:rPr lang="es-ES" sz="180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console</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sz="180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window</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innerWidth</a:t>
            </a:r>
            <a:r>
              <a:rPr lang="es-ES"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a:solidFill>
                  <a:srgbClr val="92D050"/>
                </a:solidFill>
                <a:effectLst/>
                <a:latin typeface="Consolas" panose="020B0609020204030204" pitchFamily="49" charset="0"/>
                <a:ea typeface="Times New Roman" panose="02020603050405020304" pitchFamily="18" charset="0"/>
                <a:cs typeface="Times New Roman" panose="02020603050405020304" pitchFamily="18" charset="0"/>
              </a:rPr>
              <a:t>/Anchura de la ventana del navegador</a:t>
            </a:r>
            <a:endParaRPr lang="es-ES"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29651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25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25000">
                                          <p:cBhvr additive="base">
                                            <p:cTn id="12" dur="10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14:presetBounceEnd="25000">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14:bounceEnd="25000">
                                          <p:cBhvr additive="base">
                                            <p:cTn id="18" dur="10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0-#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TRATAMIENTO DE ERRORES</a:t>
            </a:r>
            <a:endParaRPr lang="es-ES" sz="2400" kern="0" dirty="0">
              <a:solidFill>
                <a:srgbClr val="FFFFFF"/>
              </a:solidFill>
              <a:latin typeface="Arial"/>
              <a:sym typeface="Arial"/>
            </a:endParaRPr>
          </a:p>
        </p:txBody>
      </p:sp>
      <p:sp>
        <p:nvSpPr>
          <p:cNvPr id="7" name="CuadroTexto 6">
            <a:extLst>
              <a:ext uri="{FF2B5EF4-FFF2-40B4-BE49-F238E27FC236}">
                <a16:creationId xmlns:a16="http://schemas.microsoft.com/office/drawing/2014/main" id="{8D6CFE90-D0C3-42B5-A17A-8536DB8D8CAF}"/>
              </a:ext>
            </a:extLst>
          </p:cNvPr>
          <p:cNvSpPr txBox="1"/>
          <p:nvPr/>
        </p:nvSpPr>
        <p:spPr>
          <a:xfrm>
            <a:off x="1543929" y="1620506"/>
            <a:ext cx="9414804" cy="923330"/>
          </a:xfrm>
          <a:prstGeom prst="rect">
            <a:avLst/>
          </a:prstGeom>
          <a:noFill/>
        </p:spPr>
        <p:txBody>
          <a:bodyPr wrap="square">
            <a:spAutoFit/>
          </a:bodyPr>
          <a:lstStyle/>
          <a:p>
            <a:r>
              <a:rPr lang="es-ES" dirty="0">
                <a:solidFill>
                  <a:schemeClr val="bg1"/>
                </a:solidFill>
              </a:rPr>
              <a:t>En la ejecución de nuestros programas nos podemos encontrar con errores inesperados. </a:t>
            </a:r>
          </a:p>
          <a:p>
            <a:r>
              <a:rPr lang="es-ES" dirty="0" err="1">
                <a:solidFill>
                  <a:schemeClr val="bg1"/>
                </a:solidFill>
              </a:rPr>
              <a:t>Javascript</a:t>
            </a:r>
            <a:r>
              <a:rPr lang="es-ES" dirty="0">
                <a:solidFill>
                  <a:schemeClr val="bg1"/>
                </a:solidFill>
              </a:rPr>
              <a:t> nos ofrece una posibilidad de anticiparnos a posibles errores y decirle a nuestro programa qué hacer en caso de fallo.</a:t>
            </a:r>
          </a:p>
        </p:txBody>
      </p:sp>
      <p:sp>
        <p:nvSpPr>
          <p:cNvPr id="9" name="CuadroTexto 8">
            <a:extLst>
              <a:ext uri="{FF2B5EF4-FFF2-40B4-BE49-F238E27FC236}">
                <a16:creationId xmlns:a16="http://schemas.microsoft.com/office/drawing/2014/main" id="{A6829533-744F-46A6-B145-9AD494B8BC49}"/>
              </a:ext>
            </a:extLst>
          </p:cNvPr>
          <p:cNvSpPr txBox="1"/>
          <p:nvPr/>
        </p:nvSpPr>
        <p:spPr>
          <a:xfrm>
            <a:off x="1543929" y="2761211"/>
            <a:ext cx="8570742" cy="1477328"/>
          </a:xfrm>
          <a:prstGeom prst="rect">
            <a:avLst/>
          </a:prstGeom>
          <a:noFill/>
        </p:spPr>
        <p:txBody>
          <a:bodyPr wrap="square">
            <a:spAutoFit/>
          </a:bodyPr>
          <a:lstStyle/>
          <a:p>
            <a:r>
              <a:rPr lang="es-ES" b="1" i="0" dirty="0">
                <a:solidFill>
                  <a:schemeClr val="bg1"/>
                </a:solidFill>
                <a:effectLst/>
              </a:rPr>
              <a:t>La forma más sencilla para lanzar errores es utilizando </a:t>
            </a:r>
            <a:r>
              <a:rPr lang="es-ES" b="1" i="1" dirty="0" err="1">
                <a:solidFill>
                  <a:schemeClr val="bg1"/>
                </a:solidFill>
                <a:effectLst/>
              </a:rPr>
              <a:t>throw</a:t>
            </a:r>
            <a:r>
              <a:rPr lang="es-ES" b="0" i="0" dirty="0">
                <a:solidFill>
                  <a:schemeClr val="bg1"/>
                </a:solidFill>
                <a:effectLst/>
              </a:rPr>
              <a:t>. Este comando permite enviar al navegador un evento similar al que se produce cuando ocurre algún imprevisto o nos encontramos ante un tipo inesperado de datos. El lenguaje </a:t>
            </a:r>
            <a:r>
              <a:rPr lang="es-ES" b="1" i="0" dirty="0">
                <a:solidFill>
                  <a:schemeClr val="bg1"/>
                </a:solidFill>
                <a:effectLst/>
              </a:rPr>
              <a:t>permite enviar todo tipo de elementos, incluyendo texto, números, valores booleanos o incluso objetos</a:t>
            </a:r>
            <a:r>
              <a:rPr lang="es-ES" b="0" i="0" dirty="0">
                <a:solidFill>
                  <a:schemeClr val="bg1"/>
                </a:solidFill>
                <a:effectLst/>
              </a:rPr>
              <a:t>. Sin embargo, la opción más usual es enviar el objeto nativo </a:t>
            </a:r>
            <a:r>
              <a:rPr lang="es-ES" b="0" i="1" dirty="0">
                <a:solidFill>
                  <a:schemeClr val="bg1"/>
                </a:solidFill>
                <a:effectLst/>
              </a:rPr>
              <a:t>Error</a:t>
            </a:r>
            <a:r>
              <a:rPr lang="es-ES" b="0" i="0" dirty="0">
                <a:solidFill>
                  <a:schemeClr val="bg1"/>
                </a:solidFill>
                <a:effectLst/>
              </a:rPr>
              <a:t>:</a:t>
            </a:r>
            <a:endParaRPr lang="es-ES" dirty="0">
              <a:solidFill>
                <a:schemeClr val="bg1"/>
              </a:solidFill>
            </a:endParaRPr>
          </a:p>
        </p:txBody>
      </p:sp>
      <p:sp>
        <p:nvSpPr>
          <p:cNvPr id="10" name="CuadroTexto 9">
            <a:extLst>
              <a:ext uri="{FF2B5EF4-FFF2-40B4-BE49-F238E27FC236}">
                <a16:creationId xmlns:a16="http://schemas.microsoft.com/office/drawing/2014/main" id="{D31D34AF-F4BF-478E-877C-C3EEDAA1A8C8}"/>
              </a:ext>
            </a:extLst>
          </p:cNvPr>
          <p:cNvSpPr txBox="1"/>
          <p:nvPr/>
        </p:nvSpPr>
        <p:spPr>
          <a:xfrm>
            <a:off x="2773094" y="4703857"/>
            <a:ext cx="6112412" cy="369332"/>
          </a:xfrm>
          <a:prstGeom prst="rect">
            <a:avLst/>
          </a:prstGeom>
          <a:noFill/>
        </p:spPr>
        <p:txBody>
          <a:bodyPr wrap="square">
            <a:spAutoFit/>
          </a:bodyPr>
          <a:lstStyle/>
          <a:p>
            <a:r>
              <a:rPr lang="en-US" b="0" dirty="0">
                <a:solidFill>
                  <a:srgbClr val="C586C0"/>
                </a:solidFill>
                <a:effectLst/>
                <a:latin typeface="Consolas" panose="020B0609020204030204" pitchFamily="49" charset="0"/>
              </a:rPr>
              <a:t>throw</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"Algo ha </a:t>
            </a:r>
            <a:r>
              <a:rPr lang="en-US" b="0" dirty="0" err="1">
                <a:solidFill>
                  <a:srgbClr val="CE9178"/>
                </a:solidFill>
                <a:effectLst/>
                <a:latin typeface="Consolas" panose="020B0609020204030204" pitchFamily="49" charset="0"/>
              </a:rPr>
              <a:t>fallado</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4019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73935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b="1" dirty="0">
                <a:solidFill>
                  <a:schemeClr val="bg1"/>
                </a:solidFill>
              </a:rPr>
              <a:t>TRATAMIENTO DE ERRORES</a:t>
            </a:r>
            <a:endParaRPr lang="es-ES" sz="2400" kern="0" dirty="0">
              <a:solidFill>
                <a:srgbClr val="FFFFFF"/>
              </a:solidFill>
              <a:latin typeface="Arial"/>
              <a:sym typeface="Arial"/>
            </a:endParaRPr>
          </a:p>
        </p:txBody>
      </p:sp>
      <p:sp>
        <p:nvSpPr>
          <p:cNvPr id="8" name="CuadroTexto 7">
            <a:extLst>
              <a:ext uri="{FF2B5EF4-FFF2-40B4-BE49-F238E27FC236}">
                <a16:creationId xmlns:a16="http://schemas.microsoft.com/office/drawing/2014/main" id="{2A2214F4-53A7-4B7E-9217-7D7BFDF9074C}"/>
              </a:ext>
            </a:extLst>
          </p:cNvPr>
          <p:cNvSpPr txBox="1"/>
          <p:nvPr/>
        </p:nvSpPr>
        <p:spPr>
          <a:xfrm>
            <a:off x="868679" y="1521550"/>
            <a:ext cx="10709032" cy="4524315"/>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mySum</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result</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l</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arguments</a:t>
            </a:r>
            <a:r>
              <a:rPr lang="es-ES" b="0" dirty="0" err="1">
                <a:solidFill>
                  <a:srgbClr val="D4D4D4"/>
                </a:solidFill>
                <a:effectLst/>
                <a:latin typeface="Consolas" panose="020B0609020204030204" pitchFamily="49" charset="0"/>
              </a:rPr>
              <a:t>.</a:t>
            </a:r>
            <a:r>
              <a:rPr lang="es-ES" b="0" dirty="0" err="1">
                <a:solidFill>
                  <a:srgbClr val="9CDCFE"/>
                </a:solidFill>
                <a:effectLst/>
                <a:latin typeface="Consolas" panose="020B0609020204030204" pitchFamily="49" charset="0"/>
              </a:rPr>
              <a:t>length</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l</a:t>
            </a:r>
            <a:r>
              <a:rPr lang="es-ES" b="0" dirty="0">
                <a:solidFill>
                  <a:srgbClr val="D4D4D4"/>
                </a:solidFill>
                <a:effectLst/>
                <a:latin typeface="Consolas" panose="020B0609020204030204" pitchFamily="49" charset="0"/>
              </a:rPr>
              <a:t> &gt; </a:t>
            </a:r>
            <a:r>
              <a:rPr lang="es-ES" b="0" dirty="0">
                <a:solidFill>
                  <a:srgbClr val="B5CEA8"/>
                </a:solidFill>
                <a:effectLst/>
                <a:latin typeface="Consolas" panose="020B0609020204030204" pitchFamily="49" charset="0"/>
              </a:rPr>
              <a:t>10</a:t>
            </a:r>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throw</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console</a:t>
            </a:r>
            <a:r>
              <a:rPr lang="es-ES" b="0" dirty="0" err="1">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error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'Demasiados argumentos!'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for</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var</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&lt; </a:t>
            </a:r>
            <a:r>
              <a:rPr lang="es-ES" b="0" dirty="0">
                <a:solidFill>
                  <a:srgbClr val="9CDCFE"/>
                </a:solidFill>
                <a:effectLst/>
                <a:latin typeface="Consolas" panose="020B0609020204030204" pitchFamily="49" charset="0"/>
              </a:rPr>
              <a:t>l</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result</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arguments</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result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mySum</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34</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94</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console</a:t>
            </a:r>
            <a:r>
              <a:rPr lang="es-ES" b="0" dirty="0">
                <a:solidFill>
                  <a:srgbClr val="D4D4D4"/>
                </a:solidFill>
                <a:effectLst/>
                <a:latin typeface="Consolas" panose="020B0609020204030204" pitchFamily="49" charset="0"/>
              </a:rPr>
              <a:t>.</a:t>
            </a:r>
            <a:r>
              <a:rPr lang="es-ES" b="0" dirty="0">
                <a:solidFill>
                  <a:srgbClr val="DCDCAA"/>
                </a:solidFill>
                <a:effectLst/>
                <a:latin typeface="Consolas" panose="020B0609020204030204" pitchFamily="49" charset="0"/>
              </a:rPr>
              <a:t>log</a:t>
            </a:r>
            <a:r>
              <a:rPr lang="es-ES" b="0" dirty="0">
                <a:solidFill>
                  <a:srgbClr val="D4D4D4"/>
                </a:solidFill>
                <a:effectLst/>
                <a:latin typeface="Consolas" panose="020B0609020204030204" pitchFamily="49" charset="0"/>
              </a:rPr>
              <a:t>(</a:t>
            </a:r>
            <a:r>
              <a:rPr lang="es-ES" b="0" dirty="0" err="1">
                <a:solidFill>
                  <a:srgbClr val="DCDCAA"/>
                </a:solidFill>
                <a:effectLst/>
                <a:latin typeface="Consolas" panose="020B0609020204030204" pitchFamily="49" charset="0"/>
              </a:rPr>
              <a:t>mySum</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34</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Error: Demasiados argumentos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El resto del código, será ignorado tras lanzar la excepción...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6335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961B498-A5E6-4335-A677-48DA98E7B593}"/>
              </a:ext>
            </a:extLst>
          </p:cNvPr>
          <p:cNvSpPr/>
          <p:nvPr/>
        </p:nvSpPr>
        <p:spPr>
          <a:xfrm>
            <a:off x="406617" y="202108"/>
            <a:ext cx="2209974" cy="923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bg1"/>
                </a:solidFill>
              </a:rPr>
              <a:t>BLOQUE TRY…CATCH</a:t>
            </a:r>
          </a:p>
        </p:txBody>
      </p:sp>
      <p:sp>
        <p:nvSpPr>
          <p:cNvPr id="4" name="CuadroTexto 3">
            <a:extLst>
              <a:ext uri="{FF2B5EF4-FFF2-40B4-BE49-F238E27FC236}">
                <a16:creationId xmlns:a16="http://schemas.microsoft.com/office/drawing/2014/main" id="{907B7228-9F24-4FC9-A92E-C95C7174959F}"/>
              </a:ext>
            </a:extLst>
          </p:cNvPr>
          <p:cNvSpPr txBox="1"/>
          <p:nvPr/>
        </p:nvSpPr>
        <p:spPr>
          <a:xfrm>
            <a:off x="2104878" y="3141412"/>
            <a:ext cx="7982243" cy="2246769"/>
          </a:xfrm>
          <a:prstGeom prst="rect">
            <a:avLst/>
          </a:prstGeom>
          <a:noFill/>
        </p:spPr>
        <p:txBody>
          <a:bodyPr wrap="square">
            <a:spAutoFit/>
          </a:bodyPr>
          <a:lstStyle/>
          <a:p>
            <a:r>
              <a:rPr lang="es-ES" sz="2000" b="0" dirty="0">
                <a:solidFill>
                  <a:srgbClr val="D4D4D4"/>
                </a:solidFill>
                <a:effectLst/>
                <a:latin typeface="Consolas" panose="020B0609020204030204" pitchFamily="49" charset="0"/>
              </a:rPr>
              <a:t>        </a:t>
            </a:r>
            <a:r>
              <a:rPr lang="es-ES" sz="2000" b="0" dirty="0">
                <a:solidFill>
                  <a:srgbClr val="DCDCAA"/>
                </a:solidFill>
                <a:effectLst/>
                <a:latin typeface="Consolas" panose="020B0609020204030204" pitchFamily="49" charset="0"/>
              </a:rPr>
              <a:t> </a:t>
            </a:r>
            <a:r>
              <a:rPr lang="es-ES" sz="2000" b="0" dirty="0">
                <a:solidFill>
                  <a:srgbClr val="D4D4D4"/>
                </a:solidFill>
                <a:effectLst/>
                <a:latin typeface="Consolas" panose="020B0609020204030204" pitchFamily="49" charset="0"/>
              </a:rPr>
              <a:t> </a:t>
            </a:r>
            <a:r>
              <a:rPr lang="es-ES" sz="2000" b="0" dirty="0">
                <a:solidFill>
                  <a:srgbClr val="C586C0"/>
                </a:solidFill>
                <a:effectLst/>
                <a:latin typeface="Consolas" panose="020B0609020204030204" pitchFamily="49" charset="0"/>
              </a:rPr>
              <a:t>try</a:t>
            </a:r>
            <a:r>
              <a:rPr lang="es-ES" sz="2000" b="0" dirty="0">
                <a:solidFill>
                  <a:srgbClr val="D4D4D4"/>
                </a:solidFill>
                <a:effectLst/>
                <a:latin typeface="Consolas" panose="020B0609020204030204" pitchFamily="49" charset="0"/>
              </a:rPr>
              <a:t> {</a:t>
            </a:r>
          </a:p>
          <a:p>
            <a:r>
              <a:rPr lang="es-ES" sz="2000" b="0" dirty="0">
                <a:solidFill>
                  <a:srgbClr val="D4D4D4"/>
                </a:solidFill>
                <a:effectLst/>
                <a:latin typeface="Consolas" panose="020B0609020204030204" pitchFamily="49" charset="0"/>
              </a:rPr>
              <a:t>            </a:t>
            </a:r>
            <a:r>
              <a:rPr lang="es-ES" sz="2000" b="0" dirty="0">
                <a:solidFill>
                  <a:srgbClr val="6A9955"/>
                </a:solidFill>
                <a:effectLst/>
                <a:latin typeface="Consolas" panose="020B0609020204030204" pitchFamily="49" charset="0"/>
              </a:rPr>
              <a:t>// Código a ejecutar</a:t>
            </a:r>
            <a:endParaRPr lang="es-ES" sz="2000" b="0" dirty="0">
              <a:solidFill>
                <a:srgbClr val="D4D4D4"/>
              </a:solidFill>
              <a:effectLst/>
              <a:latin typeface="Consolas" panose="020B0609020204030204" pitchFamily="49" charset="0"/>
            </a:endParaRPr>
          </a:p>
          <a:p>
            <a:r>
              <a:rPr lang="es-ES" sz="2000" b="0" dirty="0">
                <a:solidFill>
                  <a:srgbClr val="D4D4D4"/>
                </a:solidFill>
                <a:effectLst/>
                <a:latin typeface="Consolas" panose="020B0609020204030204" pitchFamily="49" charset="0"/>
              </a:rPr>
              <a:t>        } </a:t>
            </a:r>
            <a:r>
              <a:rPr lang="es-ES" sz="2000" b="0" dirty="0">
                <a:solidFill>
                  <a:srgbClr val="C586C0"/>
                </a:solidFill>
                <a:effectLst/>
                <a:latin typeface="Consolas" panose="020B0609020204030204" pitchFamily="49" charset="0"/>
              </a:rPr>
              <a:t>catch</a:t>
            </a:r>
            <a:r>
              <a:rPr lang="es-ES" sz="2000" b="0" dirty="0">
                <a:solidFill>
                  <a:srgbClr val="D4D4D4"/>
                </a:solidFill>
                <a:effectLst/>
                <a:latin typeface="Consolas" panose="020B0609020204030204" pitchFamily="49" charset="0"/>
              </a:rPr>
              <a:t> (</a:t>
            </a:r>
            <a:r>
              <a:rPr lang="es-ES" sz="2000" b="0" dirty="0">
                <a:solidFill>
                  <a:srgbClr val="9CDCFE"/>
                </a:solidFill>
                <a:effectLst/>
                <a:latin typeface="Consolas" panose="020B0609020204030204" pitchFamily="49" charset="0"/>
              </a:rPr>
              <a:t>e</a:t>
            </a:r>
            <a:r>
              <a:rPr lang="es-ES" sz="2000" b="0" dirty="0">
                <a:solidFill>
                  <a:srgbClr val="D4D4D4"/>
                </a:solidFill>
                <a:effectLst/>
                <a:latin typeface="Consolas" panose="020B0609020204030204" pitchFamily="49" charset="0"/>
              </a:rPr>
              <a:t>) {</a:t>
            </a:r>
          </a:p>
          <a:p>
            <a:r>
              <a:rPr lang="es-ES" sz="2000" b="0" dirty="0">
                <a:solidFill>
                  <a:srgbClr val="D4D4D4"/>
                </a:solidFill>
                <a:effectLst/>
                <a:latin typeface="Consolas" panose="020B0609020204030204" pitchFamily="49" charset="0"/>
              </a:rPr>
              <a:t>            </a:t>
            </a:r>
            <a:r>
              <a:rPr lang="es-ES" sz="2000" b="0" dirty="0">
                <a:solidFill>
                  <a:srgbClr val="6A9955"/>
                </a:solidFill>
                <a:effectLst/>
                <a:latin typeface="Consolas" panose="020B0609020204030204" pitchFamily="49" charset="0"/>
              </a:rPr>
              <a:t>// Si ocurrió un error, manéjalo</a:t>
            </a:r>
            <a:endParaRPr lang="es-ES" sz="2000" b="0" dirty="0">
              <a:solidFill>
                <a:srgbClr val="D4D4D4"/>
              </a:solidFill>
              <a:effectLst/>
              <a:latin typeface="Consolas" panose="020B0609020204030204" pitchFamily="49" charset="0"/>
            </a:endParaRPr>
          </a:p>
          <a:p>
            <a:r>
              <a:rPr lang="es-ES" sz="2000" b="0" dirty="0">
                <a:solidFill>
                  <a:srgbClr val="D4D4D4"/>
                </a:solidFill>
                <a:effectLst/>
                <a:latin typeface="Consolas" panose="020B0609020204030204" pitchFamily="49" charset="0"/>
              </a:rPr>
              <a:t>        } </a:t>
            </a:r>
            <a:r>
              <a:rPr lang="es-ES" sz="2000" b="0" dirty="0" err="1">
                <a:solidFill>
                  <a:srgbClr val="C586C0"/>
                </a:solidFill>
                <a:effectLst/>
                <a:latin typeface="Consolas" panose="020B0609020204030204" pitchFamily="49" charset="0"/>
              </a:rPr>
              <a:t>finally</a:t>
            </a:r>
            <a:r>
              <a:rPr lang="es-ES" sz="2000" b="0" dirty="0">
                <a:solidFill>
                  <a:srgbClr val="D4D4D4"/>
                </a:solidFill>
                <a:effectLst/>
                <a:latin typeface="Consolas" panose="020B0609020204030204" pitchFamily="49" charset="0"/>
              </a:rPr>
              <a:t> {</a:t>
            </a:r>
          </a:p>
          <a:p>
            <a:r>
              <a:rPr lang="es-ES" sz="2000" b="0" dirty="0">
                <a:solidFill>
                  <a:srgbClr val="D4D4D4"/>
                </a:solidFill>
                <a:effectLst/>
                <a:latin typeface="Consolas" panose="020B0609020204030204" pitchFamily="49" charset="0"/>
              </a:rPr>
              <a:t>            </a:t>
            </a:r>
            <a:r>
              <a:rPr lang="es-ES" sz="2000" b="0" dirty="0">
                <a:solidFill>
                  <a:srgbClr val="6A9955"/>
                </a:solidFill>
                <a:effectLst/>
                <a:latin typeface="Consolas" panose="020B0609020204030204" pitchFamily="49" charset="0"/>
              </a:rPr>
              <a:t>//  Código a ejecutar exista fallo o no</a:t>
            </a:r>
            <a:endParaRPr lang="es-ES" sz="2000" b="0" dirty="0">
              <a:solidFill>
                <a:srgbClr val="D4D4D4"/>
              </a:solidFill>
              <a:effectLst/>
              <a:latin typeface="Consolas" panose="020B0609020204030204" pitchFamily="49" charset="0"/>
            </a:endParaRPr>
          </a:p>
          <a:p>
            <a:r>
              <a:rPr lang="es-ES" sz="2000"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9AEFD84C-CB8F-4F18-8562-2F1646C2FD59}"/>
              </a:ext>
            </a:extLst>
          </p:cNvPr>
          <p:cNvSpPr txBox="1"/>
          <p:nvPr/>
        </p:nvSpPr>
        <p:spPr>
          <a:xfrm>
            <a:off x="2104878" y="2349676"/>
            <a:ext cx="9414804" cy="400110"/>
          </a:xfrm>
          <a:prstGeom prst="rect">
            <a:avLst/>
          </a:prstGeom>
          <a:noFill/>
        </p:spPr>
        <p:txBody>
          <a:bodyPr wrap="square">
            <a:spAutoFit/>
          </a:bodyPr>
          <a:lstStyle/>
          <a:p>
            <a:r>
              <a:rPr lang="es-ES" sz="2000" dirty="0">
                <a:solidFill>
                  <a:schemeClr val="bg1"/>
                </a:solidFill>
              </a:rPr>
              <a:t>Sintaxis</a:t>
            </a:r>
            <a:r>
              <a:rPr lang="es-ES" dirty="0">
                <a:solidFill>
                  <a:schemeClr val="bg1"/>
                </a:solidFill>
              </a:rPr>
              <a:t>:</a:t>
            </a:r>
          </a:p>
        </p:txBody>
      </p:sp>
    </p:spTree>
    <p:extLst>
      <p:ext uri="{BB962C8B-B14F-4D97-AF65-F5344CB8AC3E}">
        <p14:creationId xmlns:p14="http://schemas.microsoft.com/office/powerpoint/2010/main" val="212238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1583758" y="2366631"/>
            <a:ext cx="9444597" cy="1200329"/>
          </a:xfrm>
          <a:prstGeom prst="rect">
            <a:avLst/>
          </a:prstGeom>
          <a:noFill/>
        </p:spPr>
        <p:txBody>
          <a:bodyPr wrap="square">
            <a:spAutoFit/>
          </a:bodyPr>
          <a:lstStyle/>
          <a:p>
            <a:pPr algn="l"/>
            <a:r>
              <a:rPr lang="es-ES" i="0" dirty="0">
                <a:solidFill>
                  <a:schemeClr val="bg1"/>
                </a:solidFill>
                <a:effectLst/>
              </a:rPr>
              <a:t>La consola nos permite trabajar con JavaScript de manera instantánea, corregir errores, ver que llevan variable dentro ver qué pasa en nuestro código ver por dónde va el flujo del programa etcétera.</a:t>
            </a: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9" name="Rectángulo: esquinas redondeadas 8">
            <a:extLst>
              <a:ext uri="{FF2B5EF4-FFF2-40B4-BE49-F238E27FC236}">
                <a16:creationId xmlns:a16="http://schemas.microsoft.com/office/drawing/2014/main" id="{ABAD4BE0-0CBC-4F82-9B71-EE5E56B14EDA}"/>
              </a:ext>
            </a:extLst>
          </p:cNvPr>
          <p:cNvSpPr/>
          <p:nvPr/>
        </p:nvSpPr>
        <p:spPr>
          <a:xfrm>
            <a:off x="624331" y="390794"/>
            <a:ext cx="2423670" cy="1200330"/>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CONSOLA</a:t>
            </a:r>
          </a:p>
        </p:txBody>
      </p:sp>
      <p:pic>
        <p:nvPicPr>
          <p:cNvPr id="3" name="Imagen 2">
            <a:extLst>
              <a:ext uri="{FF2B5EF4-FFF2-40B4-BE49-F238E27FC236}">
                <a16:creationId xmlns:a16="http://schemas.microsoft.com/office/drawing/2014/main" id="{9EAAB9E4-7111-47B5-A44C-38DFEEE796DB}"/>
              </a:ext>
            </a:extLst>
          </p:cNvPr>
          <p:cNvPicPr>
            <a:picLocks noChangeAspect="1"/>
          </p:cNvPicPr>
          <p:nvPr/>
        </p:nvPicPr>
        <p:blipFill>
          <a:blip r:embed="rId4"/>
          <a:stretch>
            <a:fillRect/>
          </a:stretch>
        </p:blipFill>
        <p:spPr>
          <a:xfrm>
            <a:off x="967770" y="3778013"/>
            <a:ext cx="10676571" cy="1877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0705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B5CB9CF8-5144-438F-9FD3-1C0F56EDAAC4}"/>
              </a:ext>
            </a:extLst>
          </p:cNvPr>
          <p:cNvSpPr txBox="1"/>
          <p:nvPr/>
        </p:nvSpPr>
        <p:spPr>
          <a:xfrm>
            <a:off x="2694366" y="3833034"/>
            <a:ext cx="7166681"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Escribiendo en la salida HTML, usando </a:t>
            </a:r>
            <a:r>
              <a:rPr lang="es-ES" sz="1800" b="1" dirty="0" err="1">
                <a:solidFill>
                  <a:srgbClr val="00B0F0"/>
                </a:solidFill>
                <a:effectLst/>
                <a:latin typeface="Verdana" panose="020B0604030504040204" pitchFamily="34" charset="0"/>
                <a:ea typeface="Times New Roman" panose="02020603050405020304" pitchFamily="18" charset="0"/>
              </a:rPr>
              <a:t>document.write</a:t>
            </a:r>
            <a:r>
              <a:rPr lang="es-ES" sz="1800" b="1" dirty="0">
                <a:solidFill>
                  <a:srgbClr val="00B0F0"/>
                </a:solidFill>
                <a:effectLst/>
                <a:latin typeface="Verdana" panose="020B0604030504040204" pitchFamily="34" charset="0"/>
                <a:ea typeface="Times New Roman" panose="02020603050405020304" pitchFamily="18" charset="0"/>
              </a:rPr>
              <a:t>()</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4" name="CuadroTexto 3">
            <a:extLst>
              <a:ext uri="{FF2B5EF4-FFF2-40B4-BE49-F238E27FC236}">
                <a16:creationId xmlns:a16="http://schemas.microsoft.com/office/drawing/2014/main" id="{F1C8406E-E552-4194-8986-BB932068F10E}"/>
              </a:ext>
            </a:extLst>
          </p:cNvPr>
          <p:cNvSpPr txBox="1"/>
          <p:nvPr/>
        </p:nvSpPr>
        <p:spPr>
          <a:xfrm>
            <a:off x="2694367" y="3081035"/>
            <a:ext cx="6803266"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Escribiendo en un elemento HTML, usando </a:t>
            </a:r>
            <a:r>
              <a:rPr lang="es-ES" sz="1800" b="1" dirty="0" err="1">
                <a:solidFill>
                  <a:srgbClr val="00B0F0"/>
                </a:solidFill>
                <a:effectLst/>
                <a:latin typeface="Verdana" panose="020B0604030504040204" pitchFamily="34" charset="0"/>
                <a:ea typeface="Times New Roman" panose="02020603050405020304" pitchFamily="18" charset="0"/>
              </a:rPr>
              <a:t>innerHTML</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5" name="CuadroTexto 4">
            <a:extLst>
              <a:ext uri="{FF2B5EF4-FFF2-40B4-BE49-F238E27FC236}">
                <a16:creationId xmlns:a16="http://schemas.microsoft.com/office/drawing/2014/main" id="{D2719EDF-5C87-4850-A622-C466981AB73C}"/>
              </a:ext>
            </a:extLst>
          </p:cNvPr>
          <p:cNvSpPr txBox="1"/>
          <p:nvPr/>
        </p:nvSpPr>
        <p:spPr>
          <a:xfrm>
            <a:off x="2520866" y="2206628"/>
            <a:ext cx="6803266"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JavaScript puede "mostrar" datos de diferentes formas:</a:t>
            </a:r>
            <a:endParaRPr lang="es-ES" sz="1800" dirty="0">
              <a:solidFill>
                <a:schemeClr val="bg1"/>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8" name="CuadroTexto 7">
            <a:extLst>
              <a:ext uri="{FF2B5EF4-FFF2-40B4-BE49-F238E27FC236}">
                <a16:creationId xmlns:a16="http://schemas.microsoft.com/office/drawing/2014/main" id="{1C939D16-DA90-4FA2-904E-4F4E2943012E}"/>
              </a:ext>
            </a:extLst>
          </p:cNvPr>
          <p:cNvSpPr txBox="1"/>
          <p:nvPr/>
        </p:nvSpPr>
        <p:spPr>
          <a:xfrm>
            <a:off x="2694367" y="4707441"/>
            <a:ext cx="6803266"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Escribiendo en una ventana de alerta, usando </a:t>
            </a:r>
            <a:r>
              <a:rPr lang="es-ES" sz="1800" b="1" dirty="0" err="1">
                <a:solidFill>
                  <a:srgbClr val="00B0F0"/>
                </a:solidFill>
                <a:effectLst/>
                <a:latin typeface="Verdana" panose="020B0604030504040204" pitchFamily="34" charset="0"/>
                <a:ea typeface="Times New Roman" panose="02020603050405020304" pitchFamily="18" charset="0"/>
              </a:rPr>
              <a:t>alert</a:t>
            </a:r>
            <a:r>
              <a:rPr lang="es-ES" sz="1800" b="1" dirty="0">
                <a:solidFill>
                  <a:srgbClr val="00B0F0"/>
                </a:solidFill>
                <a:effectLst/>
                <a:latin typeface="Verdana" panose="020B0604030504040204" pitchFamily="34" charset="0"/>
                <a:ea typeface="Times New Roman" panose="02020603050405020304" pitchFamily="18" charset="0"/>
              </a:rPr>
              <a:t>()</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9" name="CuadroTexto 8">
            <a:extLst>
              <a:ext uri="{FF2B5EF4-FFF2-40B4-BE49-F238E27FC236}">
                <a16:creationId xmlns:a16="http://schemas.microsoft.com/office/drawing/2014/main" id="{8879A348-77D4-4557-A8CA-907BC611A6B6}"/>
              </a:ext>
            </a:extLst>
          </p:cNvPr>
          <p:cNvSpPr txBox="1"/>
          <p:nvPr/>
        </p:nvSpPr>
        <p:spPr>
          <a:xfrm>
            <a:off x="2694367" y="5581848"/>
            <a:ext cx="6803266" cy="825867"/>
          </a:xfrm>
          <a:prstGeom prst="rect">
            <a:avLst/>
          </a:prstGeom>
          <a:noFill/>
        </p:spPr>
        <p:txBody>
          <a:bodyPr wrap="square">
            <a:spAutoFit/>
          </a:bodyPr>
          <a:lstStyle/>
          <a:p>
            <a:pPr>
              <a:spcBef>
                <a:spcPts val="1440"/>
              </a:spcBef>
              <a:spcAft>
                <a:spcPts val="1440"/>
              </a:spcAft>
            </a:pPr>
            <a:r>
              <a:rPr lang="es-ES" sz="1800" dirty="0">
                <a:solidFill>
                  <a:schemeClr val="bg1"/>
                </a:solidFill>
                <a:effectLst/>
                <a:latin typeface="Verdana" panose="020B0604030504040204" pitchFamily="34" charset="0"/>
                <a:ea typeface="Times New Roman" panose="02020603050405020304" pitchFamily="18" charset="0"/>
              </a:rPr>
              <a:t>- Usando al consola, con </a:t>
            </a:r>
            <a:r>
              <a:rPr lang="es-ES" sz="1800" b="1" dirty="0">
                <a:solidFill>
                  <a:srgbClr val="00B0F0"/>
                </a:solidFill>
                <a:effectLst/>
                <a:latin typeface="Verdana" panose="020B0604030504040204" pitchFamily="34" charset="0"/>
                <a:ea typeface="Times New Roman" panose="02020603050405020304" pitchFamily="18" charset="0"/>
              </a:rPr>
              <a:t>console.log()</a:t>
            </a:r>
            <a:endParaRPr lang="es-ES" sz="1800" b="1" dirty="0">
              <a:solidFill>
                <a:srgbClr val="00B0F0"/>
              </a:solidFill>
              <a:effectLst/>
              <a:latin typeface="Times New Roman" panose="02020603050405020304" pitchFamily="18" charset="0"/>
              <a:ea typeface="Times New Roman" panose="02020603050405020304" pitchFamily="18" charset="0"/>
            </a:endParaRPr>
          </a:p>
          <a:p>
            <a:r>
              <a:rPr lang="es-ES" sz="1800" dirty="0">
                <a:solidFill>
                  <a:schemeClr val="bg1"/>
                </a:solidFill>
                <a:effectLst/>
                <a:ea typeface="Calibri" panose="020F0502020204030204" pitchFamily="34" charset="0"/>
                <a:cs typeface="Times New Roman" panose="02020603050405020304" pitchFamily="18" charset="0"/>
              </a:rPr>
              <a:t> </a:t>
            </a:r>
          </a:p>
        </p:txBody>
      </p:sp>
      <p:sp>
        <p:nvSpPr>
          <p:cNvPr id="14" name="Rectángulo: esquinas redondeadas 13">
            <a:extLst>
              <a:ext uri="{FF2B5EF4-FFF2-40B4-BE49-F238E27FC236}">
                <a16:creationId xmlns:a16="http://schemas.microsoft.com/office/drawing/2014/main" id="{01B47E7D-CE44-45CF-BBBC-FD7C44CAF2D6}"/>
              </a:ext>
            </a:extLst>
          </p:cNvPr>
          <p:cNvSpPr/>
          <p:nvPr/>
        </p:nvSpPr>
        <p:spPr>
          <a:xfrm>
            <a:off x="830059" y="498825"/>
            <a:ext cx="3381614" cy="874407"/>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SALIDA DE DATOS</a:t>
            </a:r>
          </a:p>
        </p:txBody>
      </p:sp>
    </p:spTree>
    <p:extLst>
      <p:ext uri="{BB962C8B-B14F-4D97-AF65-F5344CB8AC3E}">
        <p14:creationId xmlns:p14="http://schemas.microsoft.com/office/powerpoint/2010/main" val="64850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accel="49000" decel="4900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accel="49000" decel="4900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0-#ppt_w/2"/>
                                          </p:val>
                                        </p:tav>
                                        <p:tav tm="100000">
                                          <p:val>
                                            <p:strVal val="#ppt_x"/>
                                          </p:val>
                                        </p:tav>
                                      </p:tavLst>
                                    </p:anim>
                                    <p:anim calcmode="lin" valueType="num">
                                      <p:cBhvr additive="base">
                                        <p:cTn id="25"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accel="49000" decel="4900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1000" fill="hold"/>
                                        <p:tgtEl>
                                          <p:spTgt spid="8"/>
                                        </p:tgtEl>
                                        <p:attrNameLst>
                                          <p:attrName>ppt_x</p:attrName>
                                        </p:attrNameLst>
                                      </p:cBhvr>
                                      <p:tavLst>
                                        <p:tav tm="0">
                                          <p:val>
                                            <p:strVal val="0-#ppt_w/2"/>
                                          </p:val>
                                        </p:tav>
                                        <p:tav tm="100000">
                                          <p:val>
                                            <p:strVal val="#ppt_x"/>
                                          </p:val>
                                        </p:tav>
                                      </p:tavLst>
                                    </p:anim>
                                    <p:anim calcmode="lin" valueType="num">
                                      <p:cBhvr additive="base">
                                        <p:cTn id="31"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accel="49000" decel="4900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1000" fill="hold"/>
                                        <p:tgtEl>
                                          <p:spTgt spid="9"/>
                                        </p:tgtEl>
                                        <p:attrNameLst>
                                          <p:attrName>ppt_x</p:attrName>
                                        </p:attrNameLst>
                                      </p:cBhvr>
                                      <p:tavLst>
                                        <p:tav tm="0">
                                          <p:val>
                                            <p:strVal val="0-#ppt_w/2"/>
                                          </p:val>
                                        </p:tav>
                                        <p:tav tm="100000">
                                          <p:val>
                                            <p:strVal val="#ppt_x"/>
                                          </p:val>
                                        </p:tav>
                                      </p:tavLst>
                                    </p:anim>
                                    <p:anim calcmode="lin" valueType="num">
                                      <p:cBhvr additive="base">
                                        <p:cTn id="3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P spid="8" grpId="0"/>
      <p:bldP spid="9"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863D800-FE8C-42A7-97C0-E81EAF87BF9B}"/>
              </a:ext>
            </a:extLst>
          </p:cNvPr>
          <p:cNvSpPr txBox="1"/>
          <p:nvPr/>
        </p:nvSpPr>
        <p:spPr>
          <a:xfrm>
            <a:off x="1788864" y="1286566"/>
            <a:ext cx="8614279" cy="373500"/>
          </a:xfrm>
          <a:prstGeom prst="rect">
            <a:avLst/>
          </a:prstGeom>
          <a:noFill/>
        </p:spPr>
        <p:txBody>
          <a:bodyPr wrap="square">
            <a:spAutoFit/>
          </a:bodyPr>
          <a:lstStyle/>
          <a:p>
            <a:pPr>
              <a:lnSpc>
                <a:spcPct val="106000"/>
              </a:lnSpc>
              <a:spcAft>
                <a:spcPts val="800"/>
              </a:spcAft>
            </a:pPr>
            <a:r>
              <a:rPr lang="es-ES" sz="18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ALERTAS</a:t>
            </a:r>
            <a:endParaRPr lang="es-ES" sz="18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FB9F8120-E8AE-492D-A176-C334B62DAA4F}"/>
              </a:ext>
            </a:extLst>
          </p:cNvPr>
          <p:cNvSpPr txBox="1"/>
          <p:nvPr/>
        </p:nvSpPr>
        <p:spPr>
          <a:xfrm>
            <a:off x="1788863" y="3036026"/>
            <a:ext cx="8614279" cy="373500"/>
          </a:xfrm>
          <a:prstGeom prst="rect">
            <a:avLst/>
          </a:prstGeom>
          <a:noFill/>
        </p:spPr>
        <p:txBody>
          <a:bodyPr wrap="square">
            <a:spAutoFit/>
          </a:bodyPr>
          <a:lstStyle/>
          <a:p>
            <a:pPr>
              <a:lnSpc>
                <a:spcPct val="106000"/>
              </a:lnSpc>
              <a:spcAft>
                <a:spcPts val="800"/>
              </a:spcAft>
            </a:pPr>
            <a:r>
              <a:rPr lang="es-ES" sz="18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VENTANAS DE CONFIRMACIÓN</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Devuelven TRUE o FALSE.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66D27D2C-7EDE-4107-ACE6-9CA71AF41C99}"/>
              </a:ext>
            </a:extLst>
          </p:cNvPr>
          <p:cNvSpPr txBox="1"/>
          <p:nvPr/>
        </p:nvSpPr>
        <p:spPr>
          <a:xfrm>
            <a:off x="1788861" y="4694430"/>
            <a:ext cx="8614279" cy="373500"/>
          </a:xfrm>
          <a:prstGeom prst="rect">
            <a:avLst/>
          </a:prstGeom>
          <a:noFill/>
        </p:spPr>
        <p:txBody>
          <a:bodyPr wrap="square">
            <a:spAutoFit/>
          </a:bodyPr>
          <a:lstStyle/>
          <a:p>
            <a:pPr>
              <a:lnSpc>
                <a:spcPct val="106000"/>
              </a:lnSpc>
              <a:spcAft>
                <a:spcPts val="800"/>
              </a:spcAft>
            </a:pPr>
            <a:r>
              <a:rPr lang="es-ES" sz="18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POP-UP de ingreso de datos</a:t>
            </a:r>
            <a:endParaRPr lang="es-ES" sz="18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1298C78D-6A7A-4C9A-84E3-9A6BF6546A35}"/>
              </a:ext>
            </a:extLst>
          </p:cNvPr>
          <p:cNvSpPr txBox="1"/>
          <p:nvPr/>
        </p:nvSpPr>
        <p:spPr>
          <a:xfrm>
            <a:off x="1788863" y="1922128"/>
            <a:ext cx="8614279" cy="8518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confirmacion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alert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("Esto es una ventana de alerta");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18F8BB58-6212-4CEC-8864-E409401B50A9}"/>
              </a:ext>
            </a:extLst>
          </p:cNvPr>
          <p:cNvSpPr txBox="1"/>
          <p:nvPr/>
        </p:nvSpPr>
        <p:spPr>
          <a:xfrm>
            <a:off x="1788860" y="5238936"/>
            <a:ext cx="8614279" cy="8518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edad =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prompt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("Que edad tienes?: ", 18);</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8AB67DF7-0504-458D-BEA5-4424D5BAAD11}"/>
              </a:ext>
            </a:extLst>
          </p:cNvPr>
          <p:cNvSpPr txBox="1"/>
          <p:nvPr/>
        </p:nvSpPr>
        <p:spPr>
          <a:xfrm>
            <a:off x="1788862" y="3671588"/>
            <a:ext cx="8614279" cy="851836"/>
          </a:xfrm>
          <a:prstGeom prst="rect">
            <a:avLst/>
          </a:prstGeom>
          <a:noFill/>
        </p:spPr>
        <p:txBody>
          <a:bodyPr wrap="square">
            <a:spAutoFit/>
          </a:bodyPr>
          <a:lstStyle/>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var</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confirmacion</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s-ES" sz="18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confirm</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("Estas seguro de continuar?");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s-ES" sz="18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script</a:t>
            </a:r>
            <a:r>
              <a:rPr lang="es-ES" sz="18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06B7F759-9C33-466A-84FF-99CCC2ABD0EB}"/>
              </a:ext>
            </a:extLst>
          </p:cNvPr>
          <p:cNvPicPr/>
          <p:nvPr/>
        </p:nvPicPr>
        <p:blipFill>
          <a:blip r:embed="rId4"/>
          <a:stretch>
            <a:fillRect/>
          </a:stretch>
        </p:blipFill>
        <p:spPr>
          <a:xfrm>
            <a:off x="10050536" y="4251141"/>
            <a:ext cx="1681920" cy="609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ángulo: esquinas redondeadas 11">
            <a:extLst>
              <a:ext uri="{FF2B5EF4-FFF2-40B4-BE49-F238E27FC236}">
                <a16:creationId xmlns:a16="http://schemas.microsoft.com/office/drawing/2014/main" id="{B452964E-FCB0-40B1-AC34-71B00AE00C94}"/>
              </a:ext>
            </a:extLst>
          </p:cNvPr>
          <p:cNvSpPr/>
          <p:nvPr/>
        </p:nvSpPr>
        <p:spPr>
          <a:xfrm>
            <a:off x="406617" y="202108"/>
            <a:ext cx="2467212" cy="747566"/>
          </a:xfrm>
          <a:prstGeom prst="roundRect">
            <a:avLst/>
          </a:prstGeom>
          <a:gradFill>
            <a:gsLst>
              <a:gs pos="0">
                <a:schemeClr val="accent1">
                  <a:lumMod val="5000"/>
                  <a:lumOff val="95000"/>
                  <a:alpha val="62000"/>
                </a:schemeClr>
              </a:gs>
              <a:gs pos="100000">
                <a:schemeClr val="tx1">
                  <a:lumMod val="75000"/>
                  <a:alpha val="3000"/>
                </a:schemeClr>
              </a:gs>
            </a:gsLst>
            <a:lin ang="5400000" scaled="1"/>
          </a:gradFill>
          <a:ln>
            <a:solidFill>
              <a:schemeClr val="accent1">
                <a:shade val="50000"/>
                <a:alpha val="77000"/>
              </a:schemeClr>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s-ES" sz="2400" kern="0" dirty="0">
                <a:solidFill>
                  <a:srgbClr val="FFFFFF"/>
                </a:solidFill>
                <a:latin typeface="Arial"/>
                <a:sym typeface="Arial"/>
              </a:rPr>
              <a:t>ALERTAS</a:t>
            </a:r>
          </a:p>
        </p:txBody>
      </p:sp>
    </p:spTree>
    <p:extLst>
      <p:ext uri="{BB962C8B-B14F-4D97-AF65-F5344CB8AC3E}">
        <p14:creationId xmlns:p14="http://schemas.microsoft.com/office/powerpoint/2010/main" val="335664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49000" decel="49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49000" decel="4900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0-#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9000" decel="4900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1000" fill="hold"/>
                                        <p:tgtEl>
                                          <p:spTgt spid="5"/>
                                        </p:tgtEl>
                                        <p:attrNameLst>
                                          <p:attrName>ppt_x</p:attrName>
                                        </p:attrNameLst>
                                      </p:cBhvr>
                                      <p:tavLst>
                                        <p:tav tm="0">
                                          <p:val>
                                            <p:strVal val="0-#ppt_w/2"/>
                                          </p:val>
                                        </p:tav>
                                        <p:tav tm="100000">
                                          <p:val>
                                            <p:strVal val="#ppt_x"/>
                                          </p:val>
                                        </p:tav>
                                      </p:tavLst>
                                    </p:anim>
                                    <p:anim calcmode="lin" valueType="num">
                                      <p:cBhvr additive="base">
                                        <p:cTn id="4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P spid="7" grpId="0"/>
      <p:bldP spid="9" grpId="0"/>
      <p:bldP spid="10" grpId="0"/>
      <p:bldP spid="12"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gozine template">
  <a:themeElements>
    <a:clrScheme name="Custom 347">
      <a:dk1>
        <a:srgbClr val="000000"/>
      </a:dk1>
      <a:lt1>
        <a:srgbClr val="FFFFFF"/>
      </a:lt1>
      <a:dk2>
        <a:srgbClr val="EFEFEF"/>
      </a:dk2>
      <a:lt2>
        <a:srgbClr val="727375"/>
      </a:lt2>
      <a:accent1>
        <a:srgbClr val="8BBCE4"/>
      </a:accent1>
      <a:accent2>
        <a:srgbClr val="657B9E"/>
      </a:accent2>
      <a:accent3>
        <a:srgbClr val="C99287"/>
      </a:accent3>
      <a:accent4>
        <a:srgbClr val="B36151"/>
      </a:accent4>
      <a:accent5>
        <a:srgbClr val="D5A6BD"/>
      </a:accent5>
      <a:accent6>
        <a:srgbClr val="A5819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3134</TotalTime>
  <Words>4143</Words>
  <Application>Microsoft Office PowerPoint</Application>
  <PresentationFormat>Panorámica</PresentationFormat>
  <Paragraphs>640</Paragraphs>
  <Slides>66</Slides>
  <Notes>22</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66</vt:i4>
      </vt:variant>
    </vt:vector>
  </HeadingPairs>
  <TitlesOfParts>
    <vt:vector size="77" baseType="lpstr">
      <vt:lpstr>Arial</vt:lpstr>
      <vt:lpstr>Calibri</vt:lpstr>
      <vt:lpstr>Calibri Light</vt:lpstr>
      <vt:lpstr>Consolas</vt:lpstr>
      <vt:lpstr>Raleway</vt:lpstr>
      <vt:lpstr>Times New Roman</vt:lpstr>
      <vt:lpstr>Twentieth Century</vt:lpstr>
      <vt:lpstr>Varela</vt:lpstr>
      <vt:lpstr>Verdana</vt:lpstr>
      <vt:lpstr>Tema de Office</vt:lpstr>
      <vt:lpstr>Ragozine template</vt:lpstr>
      <vt:lpstr>CURSO PROGRAMACIÓN WEB</vt:lpstr>
      <vt:lpstr>ESTÁNDAR HTML</vt:lpstr>
      <vt:lpstr>Presentación de PowerPoint</vt:lpstr>
      <vt:lpstr>Presentación de PowerPoint</vt:lpstr>
      <vt:lpstr>Presentación de PowerPoint</vt:lpstr>
      <vt:lpstr>COMENTARIOS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querySelector</vt:lpstr>
      <vt:lpstr>getElementsByTagName()</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Donde va Javascript?</dc:title>
  <dc:creator>Angel García Lupiañez</dc:creator>
  <cp:lastModifiedBy>Angel García Lupiáñez</cp:lastModifiedBy>
  <cp:revision>109</cp:revision>
  <dcterms:created xsi:type="dcterms:W3CDTF">2021-03-28T14:16:36Z</dcterms:created>
  <dcterms:modified xsi:type="dcterms:W3CDTF">2023-07-20T13:38:15Z</dcterms:modified>
</cp:coreProperties>
</file>